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258" r:id="rId3"/>
    <p:sldId id="259" r:id="rId4"/>
    <p:sldId id="260" r:id="rId5"/>
    <p:sldId id="261" r:id="rId6"/>
    <p:sldId id="262" r:id="rId7"/>
    <p:sldId id="263" r:id="rId8"/>
    <p:sldId id="264" r:id="rId9"/>
    <p:sldId id="265" r:id="rId10"/>
    <p:sldId id="267" r:id="rId11"/>
    <p:sldId id="266"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98" d="100"/>
          <a:sy n="98"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92483-2640-2042-786A-2A50C1CBDEE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C2A3FFF-8C04-AE97-68C2-7579895FC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CE6658C-0950-14DA-B7C7-45C35D4C735B}"/>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5" name="Platshållare för sidfot 4">
            <a:extLst>
              <a:ext uri="{FF2B5EF4-FFF2-40B4-BE49-F238E27FC236}">
                <a16:creationId xmlns:a16="http://schemas.microsoft.com/office/drawing/2014/main" id="{EF094ADE-BC63-4B4E-C0A6-8FB0C09100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1037C-D012-D6BB-CFAB-77DAC56F68C8}"/>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428705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0E38BB-ACDD-78B1-23C3-82705B10874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64D92E-2783-C809-69BC-13E7CE7E0B4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6B5A8E-7ACA-4D3C-76FB-6684A535A6AB}"/>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5" name="Platshållare för sidfot 4">
            <a:extLst>
              <a:ext uri="{FF2B5EF4-FFF2-40B4-BE49-F238E27FC236}">
                <a16:creationId xmlns:a16="http://schemas.microsoft.com/office/drawing/2014/main" id="{CD52AF00-7106-AF49-A036-A4B95FC168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1C17E-3392-7E08-74AE-1A2D8F609D57}"/>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325220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83B7C0B-7095-C274-76B4-26B7C6528C0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1B6C1A-A14E-51F4-F571-482F9CE13C2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451185-1DD2-C87F-3A39-CF41C42823CA}"/>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5" name="Platshållare för sidfot 4">
            <a:extLst>
              <a:ext uri="{FF2B5EF4-FFF2-40B4-BE49-F238E27FC236}">
                <a16:creationId xmlns:a16="http://schemas.microsoft.com/office/drawing/2014/main" id="{66E18B7D-97C6-D498-B82F-2FDE894D7B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B93D52-BFD7-FC81-CF6A-0357DD5222FD}"/>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163419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12C3B2-1123-B364-6FC2-C4F3EA6A95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627270F-EBE0-5D18-173A-785E33AFDE7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CCB82E-8C01-57CD-3C1D-803F4A40567B}"/>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5" name="Platshållare för sidfot 4">
            <a:extLst>
              <a:ext uri="{FF2B5EF4-FFF2-40B4-BE49-F238E27FC236}">
                <a16:creationId xmlns:a16="http://schemas.microsoft.com/office/drawing/2014/main" id="{0E1AB531-B712-89C4-B5A1-CA1E7396DD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3F6C3B-BCCA-8351-91F4-A99359F64ACF}"/>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304123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518E8-EAFD-F600-E255-1C359E5F903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776FEB-033D-F6CB-C969-E76B11CAD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7AE5144-AEE8-25FF-0E45-A7270A51AC52}"/>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5" name="Platshållare för sidfot 4">
            <a:extLst>
              <a:ext uri="{FF2B5EF4-FFF2-40B4-BE49-F238E27FC236}">
                <a16:creationId xmlns:a16="http://schemas.microsoft.com/office/drawing/2014/main" id="{799914C7-7AE1-EAA5-09CB-070D626A87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767D5F-8A50-5F85-3176-3319C191A698}"/>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352062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E6EEE-A6C0-497C-6F09-0F2DA3347E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0F67D9-4FEB-8DD0-E614-56A48C17C0B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C45F83E-9D66-AD60-3641-D03B45C33A0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D25CD9F-6477-12D5-784E-311975B70914}"/>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6" name="Platshållare för sidfot 5">
            <a:extLst>
              <a:ext uri="{FF2B5EF4-FFF2-40B4-BE49-F238E27FC236}">
                <a16:creationId xmlns:a16="http://schemas.microsoft.com/office/drawing/2014/main" id="{D7A261B5-D6BB-A865-4046-F54EDEACF91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DEA821-DC55-99D0-8A33-56DDBAB97249}"/>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73915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37B37-E5CA-DF80-9BE4-7D1224D83D2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CFD296D-DC8B-267E-28FE-61D891C65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BAE3CCD-0C82-0175-7AE4-092762D9B2C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32F6326-0768-E24D-35C0-8D04A0B7E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AC450BF-CEB1-0C22-F1C5-76C96BB1769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AAD0B72-0C72-F696-26E5-892698E17837}"/>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8" name="Platshållare för sidfot 7">
            <a:extLst>
              <a:ext uri="{FF2B5EF4-FFF2-40B4-BE49-F238E27FC236}">
                <a16:creationId xmlns:a16="http://schemas.microsoft.com/office/drawing/2014/main" id="{56E7AE46-612E-E0AC-24C5-9B81E53A765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4E3189F-78ED-DC7D-7C04-2101A496EA04}"/>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159050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F136D4-F9AC-90A3-1AE9-B65BE4FADE6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E5F5AB1-61DE-3F08-5525-3B576E55B986}"/>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4" name="Platshållare för sidfot 3">
            <a:extLst>
              <a:ext uri="{FF2B5EF4-FFF2-40B4-BE49-F238E27FC236}">
                <a16:creationId xmlns:a16="http://schemas.microsoft.com/office/drawing/2014/main" id="{ACB7D93B-222A-36A6-A7F7-676C6177913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7457F93-B0A6-3F8C-40B0-CE443796627A}"/>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303533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3CD0552-E2C5-59B8-874A-64732F8B2C89}"/>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3" name="Platshållare för sidfot 2">
            <a:extLst>
              <a:ext uri="{FF2B5EF4-FFF2-40B4-BE49-F238E27FC236}">
                <a16:creationId xmlns:a16="http://schemas.microsoft.com/office/drawing/2014/main" id="{DAEC55E0-870D-115F-64F3-2EBBF8886B7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7EDF540-3BDF-E55C-14E9-0AE5486AE4E3}"/>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118328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7C67FC-5C97-C234-A353-21988FE6EF9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0D41D1-B68C-0AEB-240E-2D492EED3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5B25426-2A17-EEA1-AA68-186B6F7E8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5C1AEA7-9A8A-4363-5F06-00AF2FEBE567}"/>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6" name="Platshållare för sidfot 5">
            <a:extLst>
              <a:ext uri="{FF2B5EF4-FFF2-40B4-BE49-F238E27FC236}">
                <a16:creationId xmlns:a16="http://schemas.microsoft.com/office/drawing/2014/main" id="{4358DD71-1950-0BE2-C940-69DA1E2485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785B2F4-016C-046E-F7EE-92717C70BA3C}"/>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27027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738839-F4DB-7D91-838D-3DE9C38470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B9DDFF6-9C41-5727-D745-E7378FDFA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BBB71B5-0CBF-6678-73A0-A93C9DA77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5E952F2-3AE3-46D2-5ABD-38434E4BCDC3}"/>
              </a:ext>
            </a:extLst>
          </p:cNvPr>
          <p:cNvSpPr>
            <a:spLocks noGrp="1"/>
          </p:cNvSpPr>
          <p:nvPr>
            <p:ph type="dt" sz="half" idx="10"/>
          </p:nvPr>
        </p:nvSpPr>
        <p:spPr/>
        <p:txBody>
          <a:bodyPr/>
          <a:lstStyle/>
          <a:p>
            <a:fld id="{F8A4B8B9-E0AD-9C48-B7C9-4603D7D50A02}" type="datetimeFigureOut">
              <a:rPr lang="sv-SE" smtClean="0"/>
              <a:t>2024-11-30</a:t>
            </a:fld>
            <a:endParaRPr lang="sv-SE"/>
          </a:p>
        </p:txBody>
      </p:sp>
      <p:sp>
        <p:nvSpPr>
          <p:cNvPr id="6" name="Platshållare för sidfot 5">
            <a:extLst>
              <a:ext uri="{FF2B5EF4-FFF2-40B4-BE49-F238E27FC236}">
                <a16:creationId xmlns:a16="http://schemas.microsoft.com/office/drawing/2014/main" id="{7A7564CB-421C-0AE2-7D23-6F23F867DA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1B58BAA-195E-6920-E5BD-A3ADFBCC72C3}"/>
              </a:ext>
            </a:extLst>
          </p:cNvPr>
          <p:cNvSpPr>
            <a:spLocks noGrp="1"/>
          </p:cNvSpPr>
          <p:nvPr>
            <p:ph type="sldNum" sz="quarter" idx="12"/>
          </p:nvPr>
        </p:nvSpPr>
        <p:spPr/>
        <p:txBody>
          <a:bodyPr/>
          <a:lstStyle/>
          <a:p>
            <a:fld id="{C6A91227-B35A-7F4D-99A3-D595912D83FF}" type="slidenum">
              <a:rPr lang="sv-SE" smtClean="0"/>
              <a:t>‹#›</a:t>
            </a:fld>
            <a:endParaRPr lang="sv-SE"/>
          </a:p>
        </p:txBody>
      </p:sp>
    </p:spTree>
    <p:extLst>
      <p:ext uri="{BB962C8B-B14F-4D97-AF65-F5344CB8AC3E}">
        <p14:creationId xmlns:p14="http://schemas.microsoft.com/office/powerpoint/2010/main" val="175724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3AD4568-D00F-1CA8-DD5E-148D43200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B8D31E3-8838-1701-5BF7-88F653D03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40BE7B-EDE1-F0E5-E58A-FFB2EE99E4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4B8B9-E0AD-9C48-B7C9-4603D7D50A02}" type="datetimeFigureOut">
              <a:rPr lang="sv-SE" smtClean="0"/>
              <a:t>2024-11-30</a:t>
            </a:fld>
            <a:endParaRPr lang="sv-SE"/>
          </a:p>
        </p:txBody>
      </p:sp>
      <p:sp>
        <p:nvSpPr>
          <p:cNvPr id="5" name="Platshållare för sidfot 4">
            <a:extLst>
              <a:ext uri="{FF2B5EF4-FFF2-40B4-BE49-F238E27FC236}">
                <a16:creationId xmlns:a16="http://schemas.microsoft.com/office/drawing/2014/main" id="{F353B7D0-BE9F-3308-7FAC-6445BEBE8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1E93EBF-7023-1C96-A1B7-A64C29D3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91227-B35A-7F4D-99A3-D595912D83FF}" type="slidenum">
              <a:rPr lang="sv-SE" smtClean="0"/>
              <a:t>‹#›</a:t>
            </a:fld>
            <a:endParaRPr lang="sv-SE"/>
          </a:p>
        </p:txBody>
      </p:sp>
    </p:spTree>
    <p:extLst>
      <p:ext uri="{BB962C8B-B14F-4D97-AF65-F5344CB8AC3E}">
        <p14:creationId xmlns:p14="http://schemas.microsoft.com/office/powerpoint/2010/main" val="38412495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C503972B-F8B9-37B7-84B8-AD00C98DDBB9}"/>
              </a:ext>
            </a:extLst>
          </p:cNvPr>
          <p:cNvSpPr txBox="1"/>
          <p:nvPr/>
        </p:nvSpPr>
        <p:spPr>
          <a:xfrm>
            <a:off x="583817" y="738887"/>
            <a:ext cx="11024365" cy="646331"/>
          </a:xfrm>
          <a:prstGeom prst="rect">
            <a:avLst/>
          </a:prstGeom>
          <a:noFill/>
        </p:spPr>
        <p:txBody>
          <a:bodyPr wrap="none" rtlCol="0">
            <a:spAutoFit/>
          </a:bodyPr>
          <a:lstStyle/>
          <a:p>
            <a:r>
              <a:rPr lang="sv-SE" sz="3600" dirty="0"/>
              <a:t>Lite om filter, dvs kamerafilter eller på engelska: </a:t>
            </a:r>
            <a:r>
              <a:rPr lang="sv-SE" sz="3600" dirty="0" err="1"/>
              <a:t>lensfilter</a:t>
            </a:r>
            <a:r>
              <a:rPr lang="sv-SE" sz="3600" dirty="0"/>
              <a:t>!</a:t>
            </a:r>
          </a:p>
        </p:txBody>
      </p:sp>
      <p:sp>
        <p:nvSpPr>
          <p:cNvPr id="2" name="Ellips 1">
            <a:extLst>
              <a:ext uri="{FF2B5EF4-FFF2-40B4-BE49-F238E27FC236}">
                <a16:creationId xmlns:a16="http://schemas.microsoft.com/office/drawing/2014/main" id="{25F1D7C0-E826-733B-7B6C-31107AF6C9A3}"/>
              </a:ext>
            </a:extLst>
          </p:cNvPr>
          <p:cNvSpPr/>
          <p:nvPr/>
        </p:nvSpPr>
        <p:spPr>
          <a:xfrm>
            <a:off x="3169883" y="3451354"/>
            <a:ext cx="1440000" cy="1440000"/>
          </a:xfrm>
          <a:prstGeom prst="ellipse">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73EF3032-59E0-8D4A-F59C-20F8C904F3AF}"/>
              </a:ext>
            </a:extLst>
          </p:cNvPr>
          <p:cNvSpPr/>
          <p:nvPr/>
        </p:nvSpPr>
        <p:spPr>
          <a:xfrm>
            <a:off x="4098428" y="4171354"/>
            <a:ext cx="1440000" cy="1440000"/>
          </a:xfrm>
          <a:prstGeom prst="ellipse">
            <a:avLst/>
          </a:prstGeom>
          <a:solidFill>
            <a:srgbClr val="7F7F7F">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EBFDA24F-EBC1-49D8-CE4F-117F41602CFB}"/>
              </a:ext>
            </a:extLst>
          </p:cNvPr>
          <p:cNvSpPr/>
          <p:nvPr/>
        </p:nvSpPr>
        <p:spPr>
          <a:xfrm>
            <a:off x="6322971" y="1849754"/>
            <a:ext cx="1440000" cy="14400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97B9FD2D-B8FB-7452-61F2-50031E177CAD}"/>
              </a:ext>
            </a:extLst>
          </p:cNvPr>
          <p:cNvSpPr/>
          <p:nvPr/>
        </p:nvSpPr>
        <p:spPr>
          <a:xfrm>
            <a:off x="7147288" y="2349215"/>
            <a:ext cx="1440000" cy="1440000"/>
          </a:xfrm>
          <a:prstGeom prst="ellipse">
            <a:avLst/>
          </a:prstGeom>
          <a:solidFill>
            <a:srgbClr val="FF000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50E85323-9232-3033-3E50-F855D81C3A0D}"/>
              </a:ext>
            </a:extLst>
          </p:cNvPr>
          <p:cNvSpPr/>
          <p:nvPr/>
        </p:nvSpPr>
        <p:spPr>
          <a:xfrm>
            <a:off x="7971605" y="2709000"/>
            <a:ext cx="1440000" cy="1440000"/>
          </a:xfrm>
          <a:prstGeom prst="ellipse">
            <a:avLst/>
          </a:prstGeom>
          <a:solidFill>
            <a:srgbClr val="FFFF0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330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Picture 5" descr="En bild som visar Färggrann, Barnkonst, kontorsvaror, skrivinstrument&#10;&#10;Automatiskt genererad beskrivning">
            <a:extLst>
              <a:ext uri="{FF2B5EF4-FFF2-40B4-BE49-F238E27FC236}">
                <a16:creationId xmlns:a16="http://schemas.microsoft.com/office/drawing/2014/main" id="{E05E2AC1-34A7-BE5E-B67F-6329A8CACA36}"/>
              </a:ext>
            </a:extLst>
          </p:cNvPr>
          <p:cNvPicPr>
            <a:picLocks noChangeAspect="1"/>
          </p:cNvPicPr>
          <p:nvPr/>
        </p:nvPicPr>
        <p:blipFill rotWithShape="1">
          <a:blip r:embed="rId2"/>
          <a:srcRect l="10888"/>
          <a:stretch/>
        </p:blipFill>
        <p:spPr>
          <a:xfrm>
            <a:off x="0" y="0"/>
            <a:ext cx="12054214" cy="9536548"/>
          </a:xfrm>
          <a:prstGeom prst="rect">
            <a:avLst/>
          </a:prstGeom>
        </p:spPr>
      </p:pic>
      <p:sp>
        <p:nvSpPr>
          <p:cNvPr id="2" name="textruta 1">
            <a:extLst>
              <a:ext uri="{FF2B5EF4-FFF2-40B4-BE49-F238E27FC236}">
                <a16:creationId xmlns:a16="http://schemas.microsoft.com/office/drawing/2014/main" id="{C3A18F6E-3CC4-6610-4C21-B17851A2BA51}"/>
              </a:ext>
            </a:extLst>
          </p:cNvPr>
          <p:cNvSpPr txBox="1"/>
          <p:nvPr/>
        </p:nvSpPr>
        <p:spPr>
          <a:xfrm>
            <a:off x="0" y="0"/>
            <a:ext cx="4023359" cy="417886"/>
          </a:xfrm>
          <a:prstGeom prst="rect">
            <a:avLst/>
          </a:prstGeom>
        </p:spPr>
        <p:txBody>
          <a:bodyPr vert="horz" lIns="91440" tIns="45720" rIns="91440" bIns="45720" rtlCol="0">
            <a:normAutofit/>
          </a:bodyPr>
          <a:lstStyle/>
          <a:p>
            <a:pPr>
              <a:lnSpc>
                <a:spcPct val="90000"/>
              </a:lnSpc>
              <a:spcBef>
                <a:spcPts val="1000"/>
              </a:spcBef>
            </a:pPr>
            <a:r>
              <a:rPr lang="en-US" sz="2000" dirty="0"/>
              <a:t>Olika filter och dess användning</a:t>
            </a:r>
          </a:p>
        </p:txBody>
      </p:sp>
      <p:sp>
        <p:nvSpPr>
          <p:cNvPr id="4" name="textruta 3">
            <a:extLst>
              <a:ext uri="{FF2B5EF4-FFF2-40B4-BE49-F238E27FC236}">
                <a16:creationId xmlns:a16="http://schemas.microsoft.com/office/drawing/2014/main" id="{C503972B-F8B9-37B7-84B8-AD00C98DDBB9}"/>
              </a:ext>
            </a:extLst>
          </p:cNvPr>
          <p:cNvSpPr txBox="1"/>
          <p:nvPr/>
        </p:nvSpPr>
        <p:spPr>
          <a:xfrm>
            <a:off x="1005362" y="1808884"/>
            <a:ext cx="5733641" cy="418576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spcAft>
                <a:spcPts val="600"/>
              </a:spcAft>
            </a:pPr>
            <a:r>
              <a:rPr lang="sv-SE" sz="3200" dirty="0"/>
              <a:t>Filter på belysning och blixt.</a:t>
            </a:r>
          </a:p>
          <a:p>
            <a:pPr>
              <a:spcAft>
                <a:spcPts val="600"/>
              </a:spcAft>
            </a:pPr>
            <a:endParaRPr lang="sv-SE" sz="3200" dirty="0"/>
          </a:p>
          <a:p>
            <a:pPr>
              <a:spcAft>
                <a:spcPts val="600"/>
              </a:spcAft>
            </a:pPr>
            <a:r>
              <a:rPr lang="sv-SE" sz="3200" dirty="0"/>
              <a:t>Filter av olika slag kan också användas på belysning och att kombinera olika filter på belysning/blixten respektive kameran (objektivet) kan ge spännande effekter.</a:t>
            </a:r>
          </a:p>
        </p:txBody>
      </p:sp>
    </p:spTree>
    <p:extLst>
      <p:ext uri="{BB962C8B-B14F-4D97-AF65-F5344CB8AC3E}">
        <p14:creationId xmlns:p14="http://schemas.microsoft.com/office/powerpoint/2010/main" val="271906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terhållare 100mm för fotograferinng. Lee filter, Kase">
            <a:extLst>
              <a:ext uri="{FF2B5EF4-FFF2-40B4-BE49-F238E27FC236}">
                <a16:creationId xmlns:a16="http://schemas.microsoft.com/office/drawing/2014/main" id="{AD3FC5F8-1014-7485-A7AF-3417B658E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98093" cy="6858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C503972B-F8B9-37B7-84B8-AD00C98DDBB9}"/>
              </a:ext>
            </a:extLst>
          </p:cNvPr>
          <p:cNvSpPr txBox="1"/>
          <p:nvPr/>
        </p:nvSpPr>
        <p:spPr>
          <a:xfrm>
            <a:off x="5236027" y="176429"/>
            <a:ext cx="6400651" cy="5632311"/>
          </a:xfrm>
          <a:prstGeom prst="rect">
            <a:avLst/>
          </a:prstGeom>
          <a:noFill/>
        </p:spPr>
        <p:txBody>
          <a:bodyPr wrap="square" rtlCol="0">
            <a:spAutoFit/>
          </a:bodyPr>
          <a:lstStyle/>
          <a:p>
            <a:r>
              <a:rPr lang="sv-SE" sz="2400" dirty="0"/>
              <a:t>Filtergänga på objektivet</a:t>
            </a:r>
          </a:p>
          <a:p>
            <a:endParaRPr lang="sv-SE" sz="2400" dirty="0"/>
          </a:p>
          <a:p>
            <a:r>
              <a:rPr lang="sv-SE" sz="2400" dirty="0"/>
              <a:t>De allra flesta objektiv har en filtergänga längst fram.</a:t>
            </a:r>
          </a:p>
          <a:p>
            <a:r>
              <a:rPr lang="sv-SE" sz="2400" dirty="0"/>
              <a:t>När du köper ett filter, var noga med att kontrollera vilken storlek det är på filtergängan (det står vanligen på objektivet.</a:t>
            </a:r>
          </a:p>
          <a:p>
            <a:endParaRPr lang="sv-SE" sz="2400" dirty="0"/>
          </a:p>
          <a:p>
            <a:r>
              <a:rPr lang="sv-SE" sz="2400" dirty="0"/>
              <a:t>Adepters för magnetisk anslutning börjar bli alltmer populära.</a:t>
            </a:r>
          </a:p>
          <a:p>
            <a:endParaRPr lang="sv-SE" sz="2400" dirty="0"/>
          </a:p>
          <a:p>
            <a:r>
              <a:rPr lang="sv-SE" sz="2400" dirty="0"/>
              <a:t>Filterhållare</a:t>
            </a:r>
          </a:p>
          <a:p>
            <a:r>
              <a:rPr lang="sv-SE" sz="2400" dirty="0"/>
              <a:t>Det finns en mängd system med olika filterhållare för oändliga mängder filter t ex </a:t>
            </a:r>
            <a:r>
              <a:rPr lang="sv-SE" sz="2400" dirty="0" err="1"/>
              <a:t>Cokin</a:t>
            </a:r>
            <a:r>
              <a:rPr lang="sv-SE" sz="2400" dirty="0"/>
              <a:t>, </a:t>
            </a:r>
            <a:r>
              <a:rPr lang="sv-SE" sz="2400" dirty="0" err="1"/>
              <a:t>Haida</a:t>
            </a:r>
            <a:r>
              <a:rPr lang="sv-SE" sz="2400" dirty="0"/>
              <a:t>, </a:t>
            </a:r>
            <a:r>
              <a:rPr lang="sv-SE" sz="2400" dirty="0" err="1"/>
              <a:t>Nisi</a:t>
            </a:r>
            <a:r>
              <a:rPr lang="sv-SE" sz="2400" dirty="0"/>
              <a:t>, Lee, Kase med flera!</a:t>
            </a:r>
          </a:p>
        </p:txBody>
      </p:sp>
      <p:sp>
        <p:nvSpPr>
          <p:cNvPr id="2" name="textruta 1">
            <a:extLst>
              <a:ext uri="{FF2B5EF4-FFF2-40B4-BE49-F238E27FC236}">
                <a16:creationId xmlns:a16="http://schemas.microsoft.com/office/drawing/2014/main" id="{C3A18F6E-3CC4-6610-4C21-B17851A2BA51}"/>
              </a:ext>
            </a:extLst>
          </p:cNvPr>
          <p:cNvSpPr txBox="1"/>
          <p:nvPr/>
        </p:nvSpPr>
        <p:spPr>
          <a:xfrm>
            <a:off x="167312" y="34652"/>
            <a:ext cx="4930781" cy="369332"/>
          </a:xfrm>
          <a:prstGeom prst="rect">
            <a:avLst/>
          </a:prstGeom>
          <a:solidFill>
            <a:schemeClr val="bg1">
              <a:lumMod val="95000"/>
            </a:schemeClr>
          </a:solidFill>
        </p:spPr>
        <p:txBody>
          <a:bodyPr wrap="square" rtlCol="0">
            <a:spAutoFit/>
          </a:bodyPr>
          <a:lstStyle/>
          <a:p>
            <a:r>
              <a:rPr lang="sv-SE" dirty="0"/>
              <a:t>Montering av filter</a:t>
            </a:r>
          </a:p>
        </p:txBody>
      </p:sp>
    </p:spTree>
    <p:extLst>
      <p:ext uri="{BB962C8B-B14F-4D97-AF65-F5344CB8AC3E}">
        <p14:creationId xmlns:p14="http://schemas.microsoft.com/office/powerpoint/2010/main" val="283560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C503972B-F8B9-37B7-84B8-AD00C98DDBB9}"/>
              </a:ext>
            </a:extLst>
          </p:cNvPr>
          <p:cNvSpPr txBox="1"/>
          <p:nvPr/>
        </p:nvSpPr>
        <p:spPr>
          <a:xfrm>
            <a:off x="4524381" y="1509822"/>
            <a:ext cx="6818533" cy="3108543"/>
          </a:xfrm>
          <a:prstGeom prst="rect">
            <a:avLst/>
          </a:prstGeom>
          <a:noFill/>
        </p:spPr>
        <p:txBody>
          <a:bodyPr wrap="none" rtlCol="0">
            <a:spAutoFit/>
          </a:bodyPr>
          <a:lstStyle/>
          <a:p>
            <a:r>
              <a:rPr lang="sv-SE" sz="2800" dirty="0"/>
              <a:t>Varför ska man ha filter?</a:t>
            </a:r>
          </a:p>
          <a:p>
            <a:endParaRPr lang="sv-SE" sz="2800" dirty="0"/>
          </a:p>
          <a:p>
            <a:r>
              <a:rPr lang="sv-SE" sz="2800" dirty="0"/>
              <a:t>Vilka filter finns det?</a:t>
            </a:r>
          </a:p>
          <a:p>
            <a:endParaRPr lang="sv-SE" sz="2800" dirty="0"/>
          </a:p>
          <a:p>
            <a:r>
              <a:rPr lang="sv-SE" sz="2800" dirty="0"/>
              <a:t>Kan man inte göra justeringarna i Photoshop?</a:t>
            </a:r>
          </a:p>
          <a:p>
            <a:endParaRPr lang="sv-SE" sz="2800" dirty="0"/>
          </a:p>
          <a:p>
            <a:r>
              <a:rPr lang="sv-SE" sz="2800" dirty="0"/>
              <a:t>Hur ska man använda filter till kameran?</a:t>
            </a:r>
          </a:p>
        </p:txBody>
      </p:sp>
      <p:pic>
        <p:nvPicPr>
          <p:cNvPr id="1026" name="Picture 2" descr="Hasselblad Lunar 18-55mm f/3.5-5.6 OSS svart Stjärn Filter 8 Pt - Filter 49mm Star-filter från CELLONIC">
            <a:extLst>
              <a:ext uri="{FF2B5EF4-FFF2-40B4-BE49-F238E27FC236}">
                <a16:creationId xmlns:a16="http://schemas.microsoft.com/office/drawing/2014/main" id="{6815FBE0-B593-9EDD-FDF1-8BC59491E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2" r="13480"/>
          <a:stretch/>
        </p:blipFill>
        <p:spPr bwMode="auto">
          <a:xfrm>
            <a:off x="849086" y="987308"/>
            <a:ext cx="3156858" cy="44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98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480B51-EDCB-9C5C-DA05-A374EF00351F}"/>
              </a:ext>
            </a:extLst>
          </p:cNvPr>
          <p:cNvPicPr>
            <a:picLocks noChangeAspect="1"/>
          </p:cNvPicPr>
          <p:nvPr/>
        </p:nvPicPr>
        <p:blipFill>
          <a:blip r:embed="rId2"/>
          <a:stretch>
            <a:fillRect/>
          </a:stretch>
        </p:blipFill>
        <p:spPr>
          <a:xfrm flipH="1">
            <a:off x="-50799" y="0"/>
            <a:ext cx="12242800" cy="6858000"/>
          </a:xfrm>
          <a:prstGeom prst="rect">
            <a:avLst/>
          </a:prstGeom>
        </p:spPr>
      </p:pic>
      <p:sp>
        <p:nvSpPr>
          <p:cNvPr id="4" name="textruta 3">
            <a:extLst>
              <a:ext uri="{FF2B5EF4-FFF2-40B4-BE49-F238E27FC236}">
                <a16:creationId xmlns:a16="http://schemas.microsoft.com/office/drawing/2014/main" id="{C503972B-F8B9-37B7-84B8-AD00C98DDBB9}"/>
              </a:ext>
            </a:extLst>
          </p:cNvPr>
          <p:cNvSpPr txBox="1"/>
          <p:nvPr/>
        </p:nvSpPr>
        <p:spPr>
          <a:xfrm>
            <a:off x="620787" y="140172"/>
            <a:ext cx="8577644" cy="6247864"/>
          </a:xfrm>
          <a:prstGeom prst="rect">
            <a:avLst/>
          </a:prstGeom>
          <a:noFill/>
        </p:spPr>
        <p:txBody>
          <a:bodyPr wrap="square" rtlCol="0">
            <a:spAutoFit/>
          </a:bodyPr>
          <a:lstStyle/>
          <a:p>
            <a:r>
              <a:rPr lang="sv-SE" sz="2000" dirty="0"/>
              <a:t>Varför ska man ha filter på sin kamera?</a:t>
            </a:r>
          </a:p>
          <a:p>
            <a:endParaRPr lang="sv-SE" sz="2000" dirty="0"/>
          </a:p>
          <a:p>
            <a:r>
              <a:rPr lang="sv-SE" sz="2000" dirty="0"/>
              <a:t>Det finns en massa olika skäl och anledningar att använda filter när man fotograferar, och en del skäl att inte använda filter!</a:t>
            </a:r>
          </a:p>
          <a:p>
            <a:endParaRPr lang="sv-SE" sz="2000" dirty="0"/>
          </a:p>
          <a:p>
            <a:r>
              <a:rPr lang="sv-SE" sz="2000" dirty="0"/>
              <a:t>När behöver man filter på kameran? </a:t>
            </a:r>
          </a:p>
          <a:p>
            <a:endParaRPr lang="sv-SE" sz="2000" dirty="0"/>
          </a:p>
          <a:p>
            <a:r>
              <a:rPr lang="sv-SE" sz="2000" dirty="0"/>
              <a:t>När man behöver</a:t>
            </a:r>
          </a:p>
          <a:p>
            <a:endParaRPr lang="sv-SE" sz="2000" dirty="0"/>
          </a:p>
          <a:p>
            <a:pPr marL="285750" indent="-285750">
              <a:buFontTx/>
              <a:buChar char="-"/>
            </a:pPr>
            <a:r>
              <a:rPr lang="sv-SE" sz="2000" dirty="0"/>
              <a:t>skydda frontlinsen på kameran.</a:t>
            </a:r>
          </a:p>
          <a:p>
            <a:pPr marL="285750" indent="-285750">
              <a:buFontTx/>
              <a:buChar char="-"/>
            </a:pPr>
            <a:r>
              <a:rPr lang="sv-SE" sz="2000" dirty="0"/>
              <a:t>minska reflexer från icke metalliska ytor.</a:t>
            </a:r>
          </a:p>
          <a:p>
            <a:pPr marL="285750" indent="-285750">
              <a:buFontTx/>
              <a:buChar char="-"/>
            </a:pPr>
            <a:r>
              <a:rPr lang="sv-SE" sz="2000" dirty="0"/>
              <a:t>förlänga exponeringstiden.</a:t>
            </a:r>
          </a:p>
          <a:p>
            <a:pPr marL="285750" indent="-285750">
              <a:buFontTx/>
              <a:buChar char="-"/>
            </a:pPr>
            <a:r>
              <a:rPr lang="sv-SE" sz="2000" dirty="0"/>
              <a:t>minska skärpedjupet.</a:t>
            </a:r>
          </a:p>
          <a:p>
            <a:pPr marL="285750" indent="-285750">
              <a:buFontTx/>
              <a:buChar char="-"/>
            </a:pPr>
            <a:r>
              <a:rPr lang="sv-SE" sz="2000" dirty="0"/>
              <a:t>färga delar av bilden eller hela bilden.</a:t>
            </a:r>
          </a:p>
          <a:p>
            <a:pPr marL="285750" indent="-285750">
              <a:buFontTx/>
              <a:buChar char="-"/>
            </a:pPr>
            <a:r>
              <a:rPr lang="sv-SE" sz="2000" dirty="0"/>
              <a:t>skapa effekter av olika slag.</a:t>
            </a:r>
          </a:p>
          <a:p>
            <a:pPr marL="285750" indent="-285750">
              <a:buFontTx/>
              <a:buChar char="-"/>
            </a:pPr>
            <a:r>
              <a:rPr lang="sv-SE" sz="2000" dirty="0"/>
              <a:t>komma nära.</a:t>
            </a:r>
          </a:p>
          <a:p>
            <a:pPr marL="285750" indent="-285750">
              <a:buFontTx/>
              <a:buChar char="-"/>
            </a:pPr>
            <a:endParaRPr lang="sv-SE" sz="2000" dirty="0"/>
          </a:p>
          <a:p>
            <a:r>
              <a:rPr lang="sv-SE" sz="2000" dirty="0"/>
              <a:t>När behöver man inte filter?</a:t>
            </a:r>
          </a:p>
          <a:p>
            <a:endParaRPr lang="sv-SE" sz="2000" dirty="0"/>
          </a:p>
          <a:p>
            <a:pPr marL="285750" indent="-285750">
              <a:buFontTx/>
              <a:buChar char="-"/>
            </a:pPr>
            <a:r>
              <a:rPr lang="sv-SE" sz="2000" dirty="0"/>
              <a:t>Vid normal fotografering.</a:t>
            </a:r>
          </a:p>
        </p:txBody>
      </p:sp>
    </p:spTree>
    <p:extLst>
      <p:ext uri="{BB962C8B-B14F-4D97-AF65-F5344CB8AC3E}">
        <p14:creationId xmlns:p14="http://schemas.microsoft.com/office/powerpoint/2010/main" val="324059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08B3AB-7D03-C9DC-0F67-C82A13DD98B4}"/>
              </a:ext>
            </a:extLst>
          </p:cNvPr>
          <p:cNvPicPr>
            <a:picLocks noChangeAspect="1"/>
          </p:cNvPicPr>
          <p:nvPr/>
        </p:nvPicPr>
        <p:blipFill>
          <a:blip r:embed="rId2"/>
          <a:stretch>
            <a:fillRect/>
          </a:stretch>
        </p:blipFill>
        <p:spPr>
          <a:xfrm>
            <a:off x="-1" y="429"/>
            <a:ext cx="12192763" cy="6857571"/>
          </a:xfrm>
          <a:prstGeom prst="rect">
            <a:avLst/>
          </a:prstGeom>
        </p:spPr>
      </p:pic>
      <p:sp>
        <p:nvSpPr>
          <p:cNvPr id="4" name="textruta 3">
            <a:extLst>
              <a:ext uri="{FF2B5EF4-FFF2-40B4-BE49-F238E27FC236}">
                <a16:creationId xmlns:a16="http://schemas.microsoft.com/office/drawing/2014/main" id="{C503972B-F8B9-37B7-84B8-AD00C98DDBB9}"/>
              </a:ext>
            </a:extLst>
          </p:cNvPr>
          <p:cNvSpPr txBox="1"/>
          <p:nvPr/>
        </p:nvSpPr>
        <p:spPr>
          <a:xfrm>
            <a:off x="5965371" y="119742"/>
            <a:ext cx="5747658" cy="6494085"/>
          </a:xfrm>
          <a:prstGeom prst="rect">
            <a:avLst/>
          </a:prstGeom>
          <a:noFill/>
        </p:spPr>
        <p:txBody>
          <a:bodyPr wrap="square" rtlCol="0">
            <a:spAutoFit/>
          </a:bodyPr>
          <a:lstStyle/>
          <a:p>
            <a:r>
              <a:rPr lang="sv-SE" sz="2800" dirty="0"/>
              <a:t>Klarglasfilter, används som skydd för objektivets frontlins.</a:t>
            </a:r>
          </a:p>
          <a:p>
            <a:endParaRPr lang="sv-SE" sz="1000" dirty="0"/>
          </a:p>
          <a:p>
            <a:r>
              <a:rPr lang="sv-SE" sz="2000" dirty="0"/>
              <a:t>Dessa filter är bra för att skydda det främre linselementet, frontlinsen, under normala fotograferingssituationer. </a:t>
            </a:r>
          </a:p>
          <a:p>
            <a:r>
              <a:rPr lang="sv-SE" sz="2000" dirty="0"/>
              <a:t>- Klarglasfilter skyddar frontlinsen från repor, sprickor, damm och andra oönskade partiklar.</a:t>
            </a:r>
          </a:p>
          <a:p>
            <a:r>
              <a:rPr lang="sv-SE" sz="2000" dirty="0"/>
              <a:t>- Klarglasfilter ger inga effekter på bilden.</a:t>
            </a:r>
          </a:p>
          <a:p>
            <a:r>
              <a:rPr lang="sv-SE" sz="2000" dirty="0"/>
              <a:t>- Ett mycket litet utbud av klarglasfilter.</a:t>
            </a:r>
          </a:p>
          <a:p>
            <a:endParaRPr lang="sv-SE" sz="2000" dirty="0"/>
          </a:p>
          <a:p>
            <a:r>
              <a:rPr lang="sv-SE" sz="2000" dirty="0"/>
              <a:t>UV-filter</a:t>
            </a:r>
          </a:p>
          <a:p>
            <a:endParaRPr lang="sv-SE" sz="1000" dirty="0"/>
          </a:p>
          <a:p>
            <a:r>
              <a:rPr lang="sv-SE" sz="2000" dirty="0"/>
              <a:t>Till ovanstående kategori av skyddande filter kan UV-filter läggas till.</a:t>
            </a:r>
          </a:p>
          <a:p>
            <a:r>
              <a:rPr lang="sv-SE" sz="2000" dirty="0"/>
              <a:t>	- Dessa svagt rosafärgade filter ger skydd 	mot från repor, sprickor, damm och andra 	oönskade partiklar.</a:t>
            </a:r>
          </a:p>
          <a:p>
            <a:endParaRPr lang="sv-SE" sz="2000" dirty="0"/>
          </a:p>
          <a:p>
            <a:r>
              <a:rPr lang="sv-SE" sz="2000" dirty="0"/>
              <a:t>	- UV-filter tar också bort viss UV-strålning 	som annars kan ge "dis" och oskärpa.</a:t>
            </a:r>
          </a:p>
        </p:txBody>
      </p:sp>
      <p:sp>
        <p:nvSpPr>
          <p:cNvPr id="2" name="textruta 1">
            <a:extLst>
              <a:ext uri="{FF2B5EF4-FFF2-40B4-BE49-F238E27FC236}">
                <a16:creationId xmlns:a16="http://schemas.microsoft.com/office/drawing/2014/main" id="{C3A18F6E-3CC4-6610-4C21-B17851A2BA51}"/>
              </a:ext>
            </a:extLst>
          </p:cNvPr>
          <p:cNvSpPr txBox="1"/>
          <p:nvPr/>
        </p:nvSpPr>
        <p:spPr>
          <a:xfrm>
            <a:off x="141514" y="59507"/>
            <a:ext cx="7206343" cy="369332"/>
          </a:xfrm>
          <a:prstGeom prst="rect">
            <a:avLst/>
          </a:prstGeom>
          <a:noFill/>
        </p:spPr>
        <p:txBody>
          <a:bodyPr wrap="square" rtlCol="0">
            <a:spAutoFit/>
          </a:bodyPr>
          <a:lstStyle/>
          <a:p>
            <a:r>
              <a:rPr lang="sv-SE" dirty="0"/>
              <a:t>Olika filter och dess användning</a:t>
            </a:r>
          </a:p>
        </p:txBody>
      </p:sp>
    </p:spTree>
    <p:extLst>
      <p:ext uri="{BB962C8B-B14F-4D97-AF65-F5344CB8AC3E}">
        <p14:creationId xmlns:p14="http://schemas.microsoft.com/office/powerpoint/2010/main" val="17376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C3A18F6E-3CC4-6610-4C21-B17851A2BA51}"/>
              </a:ext>
            </a:extLst>
          </p:cNvPr>
          <p:cNvSpPr txBox="1"/>
          <p:nvPr/>
        </p:nvSpPr>
        <p:spPr>
          <a:xfrm>
            <a:off x="217714" y="32656"/>
            <a:ext cx="3807187" cy="5667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dirty="0">
                <a:latin typeface="+mj-lt"/>
                <a:ea typeface="+mj-ea"/>
                <a:cs typeface="+mj-cs"/>
              </a:rPr>
              <a:t>Olika filter och dess användning</a:t>
            </a:r>
          </a:p>
        </p:txBody>
      </p:sp>
      <p:pic>
        <p:nvPicPr>
          <p:cNvPr id="3" name="Bildobjekt 2">
            <a:extLst>
              <a:ext uri="{FF2B5EF4-FFF2-40B4-BE49-F238E27FC236}">
                <a16:creationId xmlns:a16="http://schemas.microsoft.com/office/drawing/2014/main" id="{301D08DE-46D6-78A7-995E-264FEE0CD1D5}"/>
              </a:ext>
            </a:extLst>
          </p:cNvPr>
          <p:cNvPicPr>
            <a:picLocks noChangeAspect="1"/>
          </p:cNvPicPr>
          <p:nvPr/>
        </p:nvPicPr>
        <p:blipFill rotWithShape="1">
          <a:blip r:embed="rId2"/>
          <a:srcRect t="972" b="3534"/>
          <a:stretch/>
        </p:blipFill>
        <p:spPr>
          <a:xfrm>
            <a:off x="5717084" y="441382"/>
            <a:ext cx="6257202" cy="5975235"/>
          </a:xfrm>
          <a:prstGeom prst="rect">
            <a:avLst/>
          </a:prstGeom>
          <a:effectLst/>
        </p:spPr>
      </p:pic>
      <p:sp>
        <p:nvSpPr>
          <p:cNvPr id="4" name="textruta 3">
            <a:extLst>
              <a:ext uri="{FF2B5EF4-FFF2-40B4-BE49-F238E27FC236}">
                <a16:creationId xmlns:a16="http://schemas.microsoft.com/office/drawing/2014/main" id="{C503972B-F8B9-37B7-84B8-AD00C98DDBB9}"/>
              </a:ext>
            </a:extLst>
          </p:cNvPr>
          <p:cNvSpPr txBox="1"/>
          <p:nvPr/>
        </p:nvSpPr>
        <p:spPr>
          <a:xfrm>
            <a:off x="217714" y="632051"/>
            <a:ext cx="5410200" cy="604089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err="1"/>
              <a:t>Polarisationsfilter</a:t>
            </a:r>
            <a:r>
              <a:rPr lang="en-US" sz="1600" dirty="0"/>
              <a:t> – </a:t>
            </a:r>
            <a:r>
              <a:rPr lang="en-US" sz="1600" dirty="0" err="1"/>
              <a:t>ett</a:t>
            </a:r>
            <a:r>
              <a:rPr lang="en-US" sz="1600" dirty="0"/>
              <a:t> filter för </a:t>
            </a:r>
            <a:r>
              <a:rPr lang="en-US" sz="1600" dirty="0" err="1"/>
              <a:t>att</a:t>
            </a:r>
            <a:r>
              <a:rPr lang="en-US" sz="1600" dirty="0"/>
              <a:t> </a:t>
            </a:r>
            <a:r>
              <a:rPr lang="en-US" sz="1600" dirty="0" err="1"/>
              <a:t>polarisera</a:t>
            </a:r>
            <a:r>
              <a:rPr lang="en-US" sz="1600" dirty="0"/>
              <a:t> </a:t>
            </a:r>
            <a:r>
              <a:rPr lang="en-US" sz="1600" dirty="0" err="1"/>
              <a:t>ljuset</a:t>
            </a:r>
            <a:r>
              <a:rPr lang="en-US" sz="1600" dirty="0"/>
              <a:t> till </a:t>
            </a:r>
            <a:r>
              <a:rPr lang="en-US" sz="1600" dirty="0" err="1"/>
              <a:t>en</a:t>
            </a:r>
            <a:r>
              <a:rPr lang="en-US" sz="1600" dirty="0"/>
              <a:t> dimension</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err="1"/>
              <a:t>Cirkulära</a:t>
            </a:r>
            <a:r>
              <a:rPr lang="en-US" sz="1600" dirty="0"/>
              <a:t> </a:t>
            </a:r>
            <a:r>
              <a:rPr lang="en-US" sz="1600" dirty="0" err="1"/>
              <a:t>polarisationsfilter</a:t>
            </a:r>
            <a:endParaRPr lang="en-US" sz="1600" dirty="0"/>
          </a:p>
          <a:p>
            <a:pPr indent="-228600">
              <a:lnSpc>
                <a:spcPct val="90000"/>
              </a:lnSpc>
              <a:spcAft>
                <a:spcPts val="600"/>
              </a:spcAft>
              <a:buFont typeface="Arial" panose="020B0604020202020204" pitchFamily="34" charset="0"/>
              <a:buChar char="•"/>
            </a:pPr>
            <a:r>
              <a:rPr lang="en-US" sz="1600" dirty="0" err="1"/>
              <a:t>reducerar</a:t>
            </a:r>
            <a:r>
              <a:rPr lang="en-US" sz="1600" dirty="0"/>
              <a:t> </a:t>
            </a:r>
            <a:r>
              <a:rPr lang="en-US" sz="1600" dirty="0" err="1"/>
              <a:t>i</a:t>
            </a:r>
            <a:r>
              <a:rPr lang="en-US" sz="1600" dirty="0"/>
              <a:t> </a:t>
            </a:r>
            <a:r>
              <a:rPr lang="en-US" sz="1600" dirty="0" err="1"/>
              <a:t>viss</a:t>
            </a:r>
            <a:r>
              <a:rPr lang="en-US" sz="1600" dirty="0"/>
              <a:t> </a:t>
            </a:r>
            <a:r>
              <a:rPr lang="en-US" sz="1600" dirty="0" err="1"/>
              <a:t>mån</a:t>
            </a:r>
            <a:r>
              <a:rPr lang="en-US" sz="1600" dirty="0"/>
              <a:t> </a:t>
            </a:r>
            <a:r>
              <a:rPr lang="en-US" sz="1600" dirty="0" err="1"/>
              <a:t>reflektioner</a:t>
            </a:r>
            <a:r>
              <a:rPr lang="en-US" sz="1600" dirty="0"/>
              <a:t> </a:t>
            </a:r>
            <a:r>
              <a:rPr lang="en-US" sz="1600" dirty="0" err="1"/>
              <a:t>från</a:t>
            </a:r>
            <a:r>
              <a:rPr lang="en-US" sz="1600" dirty="0"/>
              <a:t> </a:t>
            </a:r>
            <a:r>
              <a:rPr lang="en-US" sz="1600" dirty="0" err="1"/>
              <a:t>icke</a:t>
            </a:r>
            <a:r>
              <a:rPr lang="en-US" sz="1600" dirty="0"/>
              <a:t> </a:t>
            </a:r>
            <a:r>
              <a:rPr lang="en-US" sz="1600" dirty="0" err="1"/>
              <a:t>metalliska</a:t>
            </a:r>
            <a:r>
              <a:rPr lang="en-US" sz="1600" dirty="0"/>
              <a:t> </a:t>
            </a:r>
            <a:r>
              <a:rPr lang="en-US" sz="1600" dirty="0" err="1"/>
              <a:t>ytor</a:t>
            </a:r>
            <a:endParaRPr lang="en-US" sz="1600" dirty="0"/>
          </a:p>
          <a:p>
            <a:pPr indent="-228600">
              <a:lnSpc>
                <a:spcPct val="90000"/>
              </a:lnSpc>
              <a:spcAft>
                <a:spcPts val="600"/>
              </a:spcAft>
              <a:buFont typeface="Arial" panose="020B0604020202020204" pitchFamily="34" charset="0"/>
              <a:buChar char="•"/>
            </a:pPr>
            <a:r>
              <a:rPr lang="en-US" sz="1600" dirty="0"/>
              <a:t>ger </a:t>
            </a:r>
            <a:r>
              <a:rPr lang="en-US" sz="1600" dirty="0" err="1"/>
              <a:t>något</a:t>
            </a:r>
            <a:r>
              <a:rPr lang="en-US" sz="1600" dirty="0"/>
              <a:t> </a:t>
            </a:r>
            <a:r>
              <a:rPr lang="en-US" sz="1600" dirty="0" err="1"/>
              <a:t>ökad</a:t>
            </a:r>
            <a:r>
              <a:rPr lang="en-US" sz="1600" dirty="0"/>
              <a:t> färgmättnad och </a:t>
            </a:r>
            <a:r>
              <a:rPr lang="en-US" sz="1600" dirty="0" err="1"/>
              <a:t>kontrast</a:t>
            </a:r>
            <a:endParaRPr lang="en-US" sz="1600" dirty="0"/>
          </a:p>
          <a:p>
            <a:pPr indent="-228600">
              <a:lnSpc>
                <a:spcPct val="90000"/>
              </a:lnSpc>
              <a:spcAft>
                <a:spcPts val="600"/>
              </a:spcAft>
              <a:buFont typeface="Arial" panose="020B0604020202020204" pitchFamily="34" charset="0"/>
              <a:buChar char="•"/>
            </a:pPr>
            <a:r>
              <a:rPr lang="en-US" sz="1600" dirty="0" err="1"/>
              <a:t>stjäl</a:t>
            </a:r>
            <a:r>
              <a:rPr lang="en-US" sz="1600" dirty="0"/>
              <a:t> </a:t>
            </a:r>
            <a:r>
              <a:rPr lang="en-US" sz="1600" dirty="0" err="1"/>
              <a:t>ljus</a:t>
            </a:r>
            <a:r>
              <a:rPr lang="en-US" sz="1600" dirty="0"/>
              <a:t>, </a:t>
            </a:r>
            <a:r>
              <a:rPr lang="en-US" sz="1600" dirty="0" err="1"/>
              <a:t>ungefär</a:t>
            </a:r>
            <a:r>
              <a:rPr lang="en-US" sz="1600" dirty="0"/>
              <a:t> </a:t>
            </a:r>
            <a:r>
              <a:rPr lang="en-US" sz="1600" dirty="0" err="1"/>
              <a:t>mellan</a:t>
            </a:r>
            <a:r>
              <a:rPr lang="en-US" sz="1600" dirty="0"/>
              <a:t> </a:t>
            </a:r>
            <a:r>
              <a:rPr lang="en-US" sz="1600" dirty="0" err="1"/>
              <a:t>ett</a:t>
            </a:r>
            <a:r>
              <a:rPr lang="en-US" sz="1600" dirty="0"/>
              <a:t> </a:t>
            </a:r>
            <a:r>
              <a:rPr lang="en-US" sz="1600" dirty="0" err="1"/>
              <a:t>halvt</a:t>
            </a:r>
            <a:r>
              <a:rPr lang="en-US" sz="1600" dirty="0"/>
              <a:t> och </a:t>
            </a:r>
            <a:r>
              <a:rPr lang="en-US" sz="1600" dirty="0" err="1"/>
              <a:t>två</a:t>
            </a:r>
            <a:r>
              <a:rPr lang="en-US" sz="1600" dirty="0"/>
              <a:t> </a:t>
            </a:r>
            <a:r>
              <a:rPr lang="en-US" sz="1600" dirty="0" err="1"/>
              <a:t>bländarsteg</a:t>
            </a:r>
            <a:endParaRPr lang="en-US" sz="1600" dirty="0"/>
          </a:p>
          <a:p>
            <a:pPr indent="-228600">
              <a:lnSpc>
                <a:spcPct val="90000"/>
              </a:lnSpc>
              <a:spcAft>
                <a:spcPts val="600"/>
              </a:spcAft>
              <a:buFont typeface="Arial" panose="020B0604020202020204" pitchFamily="34" charset="0"/>
              <a:buChar char="•"/>
            </a:pPr>
            <a:r>
              <a:rPr lang="en-US" sz="1600" dirty="0" err="1"/>
              <a:t>filtrets</a:t>
            </a:r>
            <a:r>
              <a:rPr lang="en-US" sz="1600" dirty="0"/>
              <a:t> </a:t>
            </a:r>
            <a:r>
              <a:rPr lang="en-US" sz="1600" dirty="0" err="1"/>
              <a:t>effekt</a:t>
            </a:r>
            <a:r>
              <a:rPr lang="en-US" sz="1600" dirty="0"/>
              <a:t> </a:t>
            </a:r>
            <a:r>
              <a:rPr lang="en-US" sz="1600" dirty="0" err="1"/>
              <a:t>kan</a:t>
            </a:r>
            <a:r>
              <a:rPr lang="en-US" sz="1600" dirty="0"/>
              <a:t> </a:t>
            </a:r>
            <a:r>
              <a:rPr lang="en-US" sz="1600" dirty="0" err="1"/>
              <a:t>i</a:t>
            </a:r>
            <a:r>
              <a:rPr lang="en-US" sz="1600" dirty="0"/>
              <a:t> </a:t>
            </a:r>
            <a:r>
              <a:rPr lang="en-US" sz="1600" dirty="0" err="1"/>
              <a:t>viss</a:t>
            </a:r>
            <a:r>
              <a:rPr lang="en-US" sz="1600" dirty="0"/>
              <a:t> </a:t>
            </a:r>
            <a:r>
              <a:rPr lang="en-US" sz="1600" dirty="0" err="1"/>
              <a:t>mån</a:t>
            </a:r>
            <a:r>
              <a:rPr lang="en-US" sz="1600" dirty="0"/>
              <a:t> </a:t>
            </a:r>
            <a:r>
              <a:rPr lang="en-US" sz="1600" dirty="0" err="1"/>
              <a:t>justeras</a:t>
            </a:r>
            <a:r>
              <a:rPr lang="en-US" sz="1600" dirty="0"/>
              <a:t> </a:t>
            </a:r>
            <a:r>
              <a:rPr lang="en-US" sz="1600" dirty="0" err="1"/>
              <a:t>vilket</a:t>
            </a:r>
            <a:r>
              <a:rPr lang="en-US" sz="1600" dirty="0"/>
              <a:t> </a:t>
            </a:r>
            <a:r>
              <a:rPr lang="en-US" sz="1600" dirty="0" err="1"/>
              <a:t>sker</a:t>
            </a:r>
            <a:r>
              <a:rPr lang="en-US" sz="1600" dirty="0"/>
              <a:t> </a:t>
            </a:r>
            <a:r>
              <a:rPr lang="en-US" sz="1600" dirty="0" err="1"/>
              <a:t>genom</a:t>
            </a:r>
            <a:r>
              <a:rPr lang="en-US" sz="1600" dirty="0"/>
              <a:t> rotation av </a:t>
            </a:r>
            <a:r>
              <a:rPr lang="en-US" sz="1600" dirty="0" err="1"/>
              <a:t>filtret</a:t>
            </a:r>
            <a:endParaRPr lang="en-US" sz="1600" dirty="0"/>
          </a:p>
          <a:p>
            <a:pPr indent="-228600">
              <a:lnSpc>
                <a:spcPct val="90000"/>
              </a:lnSpc>
              <a:spcAft>
                <a:spcPts val="600"/>
              </a:spcAft>
              <a:buFont typeface="Arial" panose="020B0604020202020204" pitchFamily="34" charset="0"/>
              <a:buChar char="•"/>
            </a:pPr>
            <a:r>
              <a:rPr lang="en-US" sz="1600" dirty="0" err="1"/>
              <a:t>cirkulära</a:t>
            </a:r>
            <a:r>
              <a:rPr lang="en-US" sz="1600" dirty="0"/>
              <a:t> </a:t>
            </a:r>
            <a:r>
              <a:rPr lang="en-US" sz="1600" dirty="0" err="1"/>
              <a:t>polarisationsfilter</a:t>
            </a:r>
            <a:r>
              <a:rPr lang="en-US" sz="1600" dirty="0"/>
              <a:t> </a:t>
            </a:r>
            <a:r>
              <a:rPr lang="en-US" sz="1600" dirty="0" err="1"/>
              <a:t>är</a:t>
            </a:r>
            <a:r>
              <a:rPr lang="en-US" sz="1600" dirty="0"/>
              <a:t> till för </a:t>
            </a:r>
            <a:r>
              <a:rPr lang="en-US" sz="1600" dirty="0" err="1"/>
              <a:t>kameror</a:t>
            </a:r>
            <a:r>
              <a:rPr lang="en-US" sz="1600" dirty="0"/>
              <a:t> med </a:t>
            </a:r>
            <a:r>
              <a:rPr lang="en-US" sz="1600" dirty="0" err="1"/>
              <a:t>autofokus</a:t>
            </a:r>
            <a:endParaRPr lang="en-US" sz="1600" dirty="0"/>
          </a:p>
          <a:p>
            <a:pPr indent="-228600">
              <a:lnSpc>
                <a:spcPct val="90000"/>
              </a:lnSpc>
              <a:spcAft>
                <a:spcPts val="600"/>
              </a:spcAft>
              <a:buFont typeface="Arial" panose="020B0604020202020204" pitchFamily="34" charset="0"/>
              <a:buChar char="•"/>
            </a:pPr>
            <a:r>
              <a:rPr lang="en-US" sz="1600" dirty="0" err="1"/>
              <a:t>Diagonala</a:t>
            </a:r>
            <a:r>
              <a:rPr lang="en-US" sz="1600" dirty="0"/>
              <a:t> </a:t>
            </a:r>
            <a:r>
              <a:rPr lang="en-US" sz="1600" dirty="0" err="1"/>
              <a:t>polarisationsfilter</a:t>
            </a:r>
            <a:endParaRPr lang="en-US" sz="1600" dirty="0"/>
          </a:p>
          <a:p>
            <a:pPr indent="-228600">
              <a:lnSpc>
                <a:spcPct val="90000"/>
              </a:lnSpc>
              <a:spcAft>
                <a:spcPts val="600"/>
              </a:spcAft>
              <a:buFont typeface="Arial" panose="020B0604020202020204" pitchFamily="34" charset="0"/>
              <a:buChar char="•"/>
            </a:pPr>
            <a:r>
              <a:rPr lang="en-US" sz="1600" dirty="0" err="1"/>
              <a:t>reducerar</a:t>
            </a:r>
            <a:r>
              <a:rPr lang="en-US" sz="1600" dirty="0"/>
              <a:t> </a:t>
            </a:r>
            <a:r>
              <a:rPr lang="en-US" sz="1600" dirty="0" err="1"/>
              <a:t>reflektioner</a:t>
            </a:r>
            <a:r>
              <a:rPr lang="en-US" sz="1600" dirty="0"/>
              <a:t> </a:t>
            </a:r>
            <a:r>
              <a:rPr lang="en-US" sz="1600" dirty="0" err="1"/>
              <a:t>från</a:t>
            </a:r>
            <a:r>
              <a:rPr lang="en-US" sz="1600" dirty="0"/>
              <a:t> </a:t>
            </a:r>
            <a:r>
              <a:rPr lang="en-US" sz="1600" dirty="0" err="1"/>
              <a:t>icke</a:t>
            </a:r>
            <a:r>
              <a:rPr lang="en-US" sz="1600" dirty="0"/>
              <a:t> </a:t>
            </a:r>
            <a:r>
              <a:rPr lang="en-US" sz="1600" dirty="0" err="1"/>
              <a:t>metalliska</a:t>
            </a:r>
            <a:r>
              <a:rPr lang="en-US" sz="1600" dirty="0"/>
              <a:t> </a:t>
            </a:r>
            <a:r>
              <a:rPr lang="en-US" sz="1600" dirty="0" err="1"/>
              <a:t>ytor</a:t>
            </a:r>
            <a:endParaRPr lang="en-US" sz="1600" dirty="0"/>
          </a:p>
          <a:p>
            <a:pPr indent="-228600">
              <a:lnSpc>
                <a:spcPct val="90000"/>
              </a:lnSpc>
              <a:spcAft>
                <a:spcPts val="600"/>
              </a:spcAft>
              <a:buFont typeface="Arial" panose="020B0604020202020204" pitchFamily="34" charset="0"/>
              <a:buChar char="•"/>
            </a:pPr>
            <a:r>
              <a:rPr lang="en-US" sz="1600" dirty="0"/>
              <a:t>ger </a:t>
            </a:r>
            <a:r>
              <a:rPr lang="en-US" sz="1600" dirty="0" err="1"/>
              <a:t>ökad</a:t>
            </a:r>
            <a:r>
              <a:rPr lang="en-US" sz="1600" dirty="0"/>
              <a:t> färgmättnad och </a:t>
            </a:r>
            <a:r>
              <a:rPr lang="en-US" sz="1600" dirty="0" err="1"/>
              <a:t>kontrast</a:t>
            </a:r>
            <a:endParaRPr lang="en-US" sz="1600" dirty="0"/>
          </a:p>
          <a:p>
            <a:pPr indent="-228600">
              <a:lnSpc>
                <a:spcPct val="90000"/>
              </a:lnSpc>
              <a:spcAft>
                <a:spcPts val="600"/>
              </a:spcAft>
              <a:buFont typeface="Arial" panose="020B0604020202020204" pitchFamily="34" charset="0"/>
              <a:buChar char="•"/>
            </a:pPr>
            <a:r>
              <a:rPr lang="en-US" sz="1600" dirty="0" err="1"/>
              <a:t>stjäl</a:t>
            </a:r>
            <a:r>
              <a:rPr lang="en-US" sz="1600" dirty="0"/>
              <a:t> </a:t>
            </a:r>
            <a:r>
              <a:rPr lang="en-US" sz="1600" dirty="0" err="1"/>
              <a:t>ljus</a:t>
            </a:r>
            <a:r>
              <a:rPr lang="en-US" sz="1600" dirty="0"/>
              <a:t>, </a:t>
            </a:r>
            <a:r>
              <a:rPr lang="en-US" sz="1600" dirty="0" err="1"/>
              <a:t>ungefär</a:t>
            </a:r>
            <a:r>
              <a:rPr lang="en-US" sz="1600" dirty="0"/>
              <a:t> </a:t>
            </a:r>
            <a:r>
              <a:rPr lang="en-US" sz="1600" dirty="0" err="1"/>
              <a:t>två</a:t>
            </a:r>
            <a:r>
              <a:rPr lang="en-US" sz="1600" dirty="0"/>
              <a:t> </a:t>
            </a:r>
            <a:r>
              <a:rPr lang="en-US" sz="1600" dirty="0" err="1"/>
              <a:t>bländarsteg</a:t>
            </a:r>
            <a:endParaRPr lang="en-US" sz="1600" dirty="0"/>
          </a:p>
          <a:p>
            <a:pPr indent="-228600">
              <a:lnSpc>
                <a:spcPct val="90000"/>
              </a:lnSpc>
              <a:spcAft>
                <a:spcPts val="600"/>
              </a:spcAft>
              <a:buFont typeface="Arial" panose="020B0604020202020204" pitchFamily="34" charset="0"/>
              <a:buChar char="•"/>
            </a:pPr>
            <a:r>
              <a:rPr lang="en-US" sz="1600" dirty="0" err="1"/>
              <a:t>filtrets</a:t>
            </a:r>
            <a:r>
              <a:rPr lang="en-US" sz="1600" dirty="0"/>
              <a:t> </a:t>
            </a:r>
            <a:r>
              <a:rPr lang="en-US" sz="1600" dirty="0" err="1"/>
              <a:t>effekt</a:t>
            </a:r>
            <a:r>
              <a:rPr lang="en-US" sz="1600" dirty="0"/>
              <a:t> </a:t>
            </a:r>
            <a:r>
              <a:rPr lang="en-US" sz="1600" dirty="0" err="1"/>
              <a:t>kan</a:t>
            </a:r>
            <a:r>
              <a:rPr lang="en-US" sz="1600" dirty="0"/>
              <a:t> </a:t>
            </a:r>
            <a:r>
              <a:rPr lang="en-US" sz="1600" dirty="0" err="1"/>
              <a:t>i</a:t>
            </a:r>
            <a:r>
              <a:rPr lang="en-US" sz="1600" dirty="0"/>
              <a:t> </a:t>
            </a:r>
            <a:r>
              <a:rPr lang="en-US" sz="1600" dirty="0" err="1"/>
              <a:t>viss</a:t>
            </a:r>
            <a:r>
              <a:rPr lang="en-US" sz="1600" dirty="0"/>
              <a:t> </a:t>
            </a:r>
            <a:r>
              <a:rPr lang="en-US" sz="1600" dirty="0" err="1"/>
              <a:t>mån</a:t>
            </a:r>
            <a:r>
              <a:rPr lang="en-US" sz="1600" dirty="0"/>
              <a:t> </a:t>
            </a:r>
            <a:r>
              <a:rPr lang="en-US" sz="1600" dirty="0" err="1"/>
              <a:t>justeras</a:t>
            </a:r>
            <a:r>
              <a:rPr lang="en-US" sz="1600" dirty="0"/>
              <a:t> </a:t>
            </a:r>
            <a:r>
              <a:rPr lang="en-US" sz="1600" dirty="0" err="1"/>
              <a:t>vilket</a:t>
            </a:r>
            <a:r>
              <a:rPr lang="en-US" sz="1600" dirty="0"/>
              <a:t> </a:t>
            </a:r>
            <a:r>
              <a:rPr lang="en-US" sz="1600" dirty="0" err="1"/>
              <a:t>sker</a:t>
            </a:r>
            <a:r>
              <a:rPr lang="en-US" sz="1600" dirty="0"/>
              <a:t> </a:t>
            </a:r>
            <a:r>
              <a:rPr lang="en-US" sz="1600" dirty="0" err="1"/>
              <a:t>genom</a:t>
            </a:r>
            <a:r>
              <a:rPr lang="en-US" sz="1600" dirty="0"/>
              <a:t> rotation av </a:t>
            </a:r>
            <a:r>
              <a:rPr lang="en-US" sz="1600" dirty="0" err="1"/>
              <a:t>filtret</a:t>
            </a:r>
            <a:endParaRPr lang="en-US" sz="1600" dirty="0"/>
          </a:p>
          <a:p>
            <a:pPr indent="-228600">
              <a:lnSpc>
                <a:spcPct val="90000"/>
              </a:lnSpc>
              <a:spcAft>
                <a:spcPts val="600"/>
              </a:spcAft>
              <a:buFont typeface="Arial" panose="020B0604020202020204" pitchFamily="34" charset="0"/>
              <a:buChar char="•"/>
            </a:pPr>
            <a:r>
              <a:rPr lang="en-US" sz="1600" dirty="0" err="1"/>
              <a:t>kan</a:t>
            </a:r>
            <a:r>
              <a:rPr lang="en-US" sz="1600" dirty="0"/>
              <a:t> </a:t>
            </a:r>
            <a:r>
              <a:rPr lang="en-US" sz="1600" dirty="0" err="1"/>
              <a:t>inte</a:t>
            </a:r>
            <a:r>
              <a:rPr lang="en-US" sz="1600" dirty="0"/>
              <a:t> </a:t>
            </a:r>
            <a:r>
              <a:rPr lang="en-US" sz="1600" dirty="0" err="1"/>
              <a:t>användas</a:t>
            </a:r>
            <a:r>
              <a:rPr lang="en-US" sz="1600" dirty="0"/>
              <a:t> </a:t>
            </a:r>
            <a:r>
              <a:rPr lang="en-US" sz="1600" dirty="0" err="1"/>
              <a:t>tillsammans</a:t>
            </a:r>
            <a:r>
              <a:rPr lang="en-US" sz="1600" dirty="0"/>
              <a:t> med </a:t>
            </a:r>
            <a:r>
              <a:rPr lang="en-US" sz="1600" dirty="0" err="1"/>
              <a:t>autofokus</a:t>
            </a:r>
            <a:endParaRPr lang="en-US" sz="1600" dirty="0"/>
          </a:p>
        </p:txBody>
      </p:sp>
    </p:spTree>
    <p:extLst>
      <p:ext uri="{BB962C8B-B14F-4D97-AF65-F5344CB8AC3E}">
        <p14:creationId xmlns:p14="http://schemas.microsoft.com/office/powerpoint/2010/main" val="15302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ing ND filters to enhance outdoor photography | Adobe">
            <a:extLst>
              <a:ext uri="{FF2B5EF4-FFF2-40B4-BE49-F238E27FC236}">
                <a16:creationId xmlns:a16="http://schemas.microsoft.com/office/drawing/2014/main" id="{631B55EE-4B8E-00EB-EAD6-56076735A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2660"/>
            <a:ext cx="12260404" cy="8003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C3A18F6E-3CC4-6610-4C21-B17851A2BA51}"/>
              </a:ext>
            </a:extLst>
          </p:cNvPr>
          <p:cNvSpPr txBox="1"/>
          <p:nvPr/>
        </p:nvSpPr>
        <p:spPr>
          <a:xfrm>
            <a:off x="0" y="10448"/>
            <a:ext cx="7206343" cy="369332"/>
          </a:xfrm>
          <a:prstGeom prst="rect">
            <a:avLst/>
          </a:prstGeom>
          <a:noFill/>
        </p:spPr>
        <p:txBody>
          <a:bodyPr wrap="square" rtlCol="0">
            <a:spAutoFit/>
          </a:bodyPr>
          <a:lstStyle/>
          <a:p>
            <a:r>
              <a:rPr lang="sv-SE" dirty="0"/>
              <a:t>Olika filter och dess användning</a:t>
            </a:r>
          </a:p>
        </p:txBody>
      </p:sp>
      <p:sp>
        <p:nvSpPr>
          <p:cNvPr id="4" name="textruta 3">
            <a:extLst>
              <a:ext uri="{FF2B5EF4-FFF2-40B4-BE49-F238E27FC236}">
                <a16:creationId xmlns:a16="http://schemas.microsoft.com/office/drawing/2014/main" id="{C503972B-F8B9-37B7-84B8-AD00C98DDBB9}"/>
              </a:ext>
            </a:extLst>
          </p:cNvPr>
          <p:cNvSpPr txBox="1"/>
          <p:nvPr/>
        </p:nvSpPr>
        <p:spPr>
          <a:xfrm>
            <a:off x="609600" y="555172"/>
            <a:ext cx="10250465" cy="5632311"/>
          </a:xfrm>
          <a:prstGeom prst="rect">
            <a:avLst/>
          </a:prstGeom>
          <a:noFill/>
        </p:spPr>
        <p:txBody>
          <a:bodyPr wrap="square" rtlCol="0">
            <a:spAutoFit/>
          </a:bodyPr>
          <a:lstStyle/>
          <a:p>
            <a:r>
              <a:rPr lang="sv-SE" sz="2000" dirty="0">
                <a:solidFill>
                  <a:schemeClr val="bg1"/>
                </a:solidFill>
              </a:rPr>
              <a:t>ND-filter.</a:t>
            </a:r>
          </a:p>
          <a:p>
            <a:endParaRPr lang="sv-SE" sz="2000" dirty="0">
              <a:solidFill>
                <a:schemeClr val="bg1"/>
              </a:solidFill>
            </a:endParaRPr>
          </a:p>
          <a:p>
            <a:r>
              <a:rPr lang="sv-SE" sz="2000" dirty="0">
                <a:solidFill>
                  <a:schemeClr val="bg1"/>
                </a:solidFill>
              </a:rPr>
              <a:t>Kallas ibland också för gråfilter</a:t>
            </a:r>
          </a:p>
          <a:p>
            <a:r>
              <a:rPr lang="sv-SE" sz="2000" dirty="0">
                <a:solidFill>
                  <a:schemeClr val="bg1"/>
                </a:solidFill>
              </a:rPr>
              <a:t>reducerar ljuset i olika grad med olika filter vanligen graderade 3-10.</a:t>
            </a:r>
          </a:p>
          <a:p>
            <a:endParaRPr lang="sv-SE" sz="2000" dirty="0">
              <a:solidFill>
                <a:schemeClr val="bg1"/>
              </a:solidFill>
            </a:endParaRPr>
          </a:p>
          <a:p>
            <a:r>
              <a:rPr lang="sv-SE" sz="2000" dirty="0">
                <a:solidFill>
                  <a:schemeClr val="bg1"/>
                </a:solidFill>
              </a:rPr>
              <a:t>Påverkar inte färgerna eller kontrasten i bilden.</a:t>
            </a:r>
          </a:p>
          <a:p>
            <a:r>
              <a:rPr lang="sv-SE" sz="2000" dirty="0">
                <a:solidFill>
                  <a:schemeClr val="bg1"/>
                </a:solidFill>
              </a:rPr>
              <a:t>stjäl ljus, med det antal bländarsteg som graderingen anger.</a:t>
            </a:r>
          </a:p>
          <a:p>
            <a:endParaRPr lang="sv-SE" sz="2000" dirty="0">
              <a:solidFill>
                <a:schemeClr val="bg1"/>
              </a:solidFill>
            </a:endParaRPr>
          </a:p>
          <a:p>
            <a:r>
              <a:rPr lang="sv-SE" sz="2000" dirty="0">
                <a:solidFill>
                  <a:schemeClr val="bg1"/>
                </a:solidFill>
              </a:rPr>
              <a:t>ND-filter finns också som variabla med ibland så stort omfång som 3-1000 bländarsteg</a:t>
            </a:r>
          </a:p>
          <a:p>
            <a:endParaRPr lang="sv-SE" sz="2000" dirty="0">
              <a:solidFill>
                <a:schemeClr val="bg1"/>
              </a:solidFill>
            </a:endParaRPr>
          </a:p>
          <a:p>
            <a:r>
              <a:rPr lang="sv-SE" sz="2000" dirty="0">
                <a:solidFill>
                  <a:schemeClr val="bg1"/>
                </a:solidFill>
              </a:rPr>
              <a:t>Effekten av långa slutartider blir att allt som rör sig blir "suddigt" och "Spöklikt", som t.ex. moln, vattenfall, floder, havet.</a:t>
            </a:r>
          </a:p>
          <a:p>
            <a:endParaRPr lang="sv-SE" sz="2000" dirty="0">
              <a:solidFill>
                <a:schemeClr val="bg1"/>
              </a:solidFill>
            </a:endParaRPr>
          </a:p>
          <a:p>
            <a:r>
              <a:rPr lang="sv-SE" sz="2000" dirty="0">
                <a:solidFill>
                  <a:schemeClr val="bg1"/>
                </a:solidFill>
              </a:rPr>
              <a:t>Effekten är inte begränsad för landskapsfotografering utan kan användas för stadsfotografering för att "sudda" ut personer och/eller bilar.</a:t>
            </a:r>
          </a:p>
          <a:p>
            <a:endParaRPr lang="sv-SE" sz="2000" dirty="0">
              <a:solidFill>
                <a:schemeClr val="bg1"/>
              </a:solidFill>
            </a:endParaRPr>
          </a:p>
          <a:p>
            <a:r>
              <a:rPr lang="sv-SE" sz="2000" dirty="0">
                <a:solidFill>
                  <a:schemeClr val="bg1"/>
                </a:solidFill>
              </a:rPr>
              <a:t>Man kan förstärka en känsla av rörelse genom att hålla motivet i centrum ("följa motivet") under exponeringen och använda en lång slutartid.</a:t>
            </a:r>
          </a:p>
        </p:txBody>
      </p:sp>
    </p:spTree>
    <p:extLst>
      <p:ext uri="{BB962C8B-B14F-4D97-AF65-F5344CB8AC3E}">
        <p14:creationId xmlns:p14="http://schemas.microsoft.com/office/powerpoint/2010/main" val="158897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re Colored Filters Still Relevant in Digital Photography?">
            <a:extLst>
              <a:ext uri="{FF2B5EF4-FFF2-40B4-BE49-F238E27FC236}">
                <a16:creationId xmlns:a16="http://schemas.microsoft.com/office/drawing/2014/main" id="{CBB36557-614C-B3D7-676B-E96B573B20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53" r="9589"/>
          <a:stretch/>
        </p:blipFill>
        <p:spPr bwMode="auto">
          <a:xfrm>
            <a:off x="31965" y="2066795"/>
            <a:ext cx="5479487" cy="2987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C503972B-F8B9-37B7-84B8-AD00C98DDBB9}"/>
              </a:ext>
            </a:extLst>
          </p:cNvPr>
          <p:cNvSpPr txBox="1"/>
          <p:nvPr/>
        </p:nvSpPr>
        <p:spPr>
          <a:xfrm>
            <a:off x="5766447" y="612844"/>
            <a:ext cx="5932864" cy="5632311"/>
          </a:xfrm>
          <a:prstGeom prst="rect">
            <a:avLst/>
          </a:prstGeom>
          <a:noFill/>
        </p:spPr>
        <p:txBody>
          <a:bodyPr wrap="square" rtlCol="0">
            <a:spAutoFit/>
          </a:bodyPr>
          <a:lstStyle/>
          <a:p>
            <a:r>
              <a:rPr lang="sv-SE" sz="2400" dirty="0"/>
              <a:t>Färgfilter.</a:t>
            </a:r>
          </a:p>
          <a:p>
            <a:endParaRPr lang="sv-SE" sz="2400" dirty="0"/>
          </a:p>
          <a:p>
            <a:r>
              <a:rPr lang="sv-SE" sz="2400" dirty="0"/>
              <a:t>Färgfilter har sin historia från den filmbaserade analoga fotograferingen där framför allt den svartvita filmen hade olika känslighet för olika färger. Där kunde olika färgfilter förstärka eller försvaga ljuset på olika kulörer. Exempelvis ett blått filter gjorde blå himmel ljusare medan ett gult filter gjorde blå himmel mörkare. Ett grönt filter gjorde gröna löv ljusare medan ett rött filter gjorde löv mörkare.</a:t>
            </a:r>
          </a:p>
          <a:p>
            <a:endParaRPr lang="sv-SE" sz="2400" dirty="0"/>
          </a:p>
          <a:p>
            <a:r>
              <a:rPr lang="sv-SE" sz="2400" dirty="0"/>
              <a:t>I dagens digitala värld är det enkelt att simulera olika färgfilter i t ex Photoshop.</a:t>
            </a:r>
          </a:p>
        </p:txBody>
      </p:sp>
      <p:sp>
        <p:nvSpPr>
          <p:cNvPr id="2" name="textruta 1">
            <a:extLst>
              <a:ext uri="{FF2B5EF4-FFF2-40B4-BE49-F238E27FC236}">
                <a16:creationId xmlns:a16="http://schemas.microsoft.com/office/drawing/2014/main" id="{C3A18F6E-3CC4-6610-4C21-B17851A2BA51}"/>
              </a:ext>
            </a:extLst>
          </p:cNvPr>
          <p:cNvSpPr txBox="1"/>
          <p:nvPr/>
        </p:nvSpPr>
        <p:spPr>
          <a:xfrm>
            <a:off x="0" y="0"/>
            <a:ext cx="7206343" cy="369332"/>
          </a:xfrm>
          <a:prstGeom prst="rect">
            <a:avLst/>
          </a:prstGeom>
          <a:noFill/>
        </p:spPr>
        <p:txBody>
          <a:bodyPr wrap="square" rtlCol="0">
            <a:spAutoFit/>
          </a:bodyPr>
          <a:lstStyle/>
          <a:p>
            <a:r>
              <a:rPr lang="sv-SE" dirty="0"/>
              <a:t>Olika filter och dess användning</a:t>
            </a:r>
          </a:p>
        </p:txBody>
      </p:sp>
    </p:spTree>
    <p:extLst>
      <p:ext uri="{BB962C8B-B14F-4D97-AF65-F5344CB8AC3E}">
        <p14:creationId xmlns:p14="http://schemas.microsoft.com/office/powerpoint/2010/main" val="106330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83AAA95-AE3F-B441-1FCC-4DD0ED58AB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27" r="40441"/>
          <a:stretch/>
        </p:blipFill>
        <p:spPr bwMode="auto">
          <a:xfrm>
            <a:off x="4841026" y="2448838"/>
            <a:ext cx="2734928" cy="4315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C503972B-F8B9-37B7-84B8-AD00C98DDBB9}"/>
              </a:ext>
            </a:extLst>
          </p:cNvPr>
          <p:cNvSpPr txBox="1"/>
          <p:nvPr/>
        </p:nvSpPr>
        <p:spPr>
          <a:xfrm>
            <a:off x="587977" y="1052372"/>
            <a:ext cx="9296101" cy="4832092"/>
          </a:xfrm>
          <a:prstGeom prst="rect">
            <a:avLst/>
          </a:prstGeom>
          <a:noFill/>
        </p:spPr>
        <p:txBody>
          <a:bodyPr wrap="square" rtlCol="0">
            <a:spAutoFit/>
          </a:bodyPr>
          <a:lstStyle/>
          <a:p>
            <a:r>
              <a:rPr lang="sv-SE" sz="2800" dirty="0"/>
              <a:t>Effektfilter.</a:t>
            </a:r>
          </a:p>
          <a:p>
            <a:endParaRPr lang="sv-SE" sz="2800" dirty="0"/>
          </a:p>
          <a:p>
            <a:r>
              <a:rPr lang="sv-SE" sz="2800" dirty="0"/>
              <a:t>Effektfilter finns i stort sett oändliga former.</a:t>
            </a:r>
          </a:p>
          <a:p>
            <a:endParaRPr lang="sv-SE" sz="2800" dirty="0"/>
          </a:p>
          <a:p>
            <a:r>
              <a:rPr lang="sv-SE" sz="2800" dirty="0"/>
              <a:t>Stjärnfilter</a:t>
            </a:r>
          </a:p>
          <a:p>
            <a:r>
              <a:rPr lang="sv-SE" sz="2800" dirty="0"/>
              <a:t>Kalejdoskop-/prismafilter</a:t>
            </a:r>
          </a:p>
          <a:p>
            <a:r>
              <a:rPr lang="sv-SE" sz="2800" dirty="0" err="1"/>
              <a:t>Softfilter</a:t>
            </a:r>
            <a:r>
              <a:rPr lang="sv-SE" sz="2800" dirty="0"/>
              <a:t> (soft focus filter)</a:t>
            </a:r>
          </a:p>
          <a:p>
            <a:r>
              <a:rPr lang="sv-SE" sz="2800" dirty="0"/>
              <a:t>Närbildsfilter (</a:t>
            </a:r>
            <a:r>
              <a:rPr lang="sv-SE" sz="2800" dirty="0" err="1"/>
              <a:t>Closeup</a:t>
            </a:r>
            <a:r>
              <a:rPr lang="sv-SE" sz="2800" dirty="0"/>
              <a:t> filter)</a:t>
            </a:r>
          </a:p>
          <a:p>
            <a:r>
              <a:rPr lang="sv-SE" sz="2800" dirty="0"/>
              <a:t>Black mist filter</a:t>
            </a:r>
          </a:p>
          <a:p>
            <a:r>
              <a:rPr lang="sv-SE" sz="2800" dirty="0"/>
              <a:t>osv.</a:t>
            </a:r>
          </a:p>
          <a:p>
            <a:endParaRPr lang="sv-SE" sz="2800" dirty="0"/>
          </a:p>
        </p:txBody>
      </p:sp>
      <p:sp>
        <p:nvSpPr>
          <p:cNvPr id="2" name="textruta 1">
            <a:extLst>
              <a:ext uri="{FF2B5EF4-FFF2-40B4-BE49-F238E27FC236}">
                <a16:creationId xmlns:a16="http://schemas.microsoft.com/office/drawing/2014/main" id="{C3A18F6E-3CC4-6610-4C21-B17851A2BA51}"/>
              </a:ext>
            </a:extLst>
          </p:cNvPr>
          <p:cNvSpPr txBox="1"/>
          <p:nvPr/>
        </p:nvSpPr>
        <p:spPr>
          <a:xfrm>
            <a:off x="1632857" y="674914"/>
            <a:ext cx="7206343" cy="369332"/>
          </a:xfrm>
          <a:prstGeom prst="rect">
            <a:avLst/>
          </a:prstGeom>
          <a:noFill/>
        </p:spPr>
        <p:txBody>
          <a:bodyPr wrap="square" rtlCol="0">
            <a:spAutoFit/>
          </a:bodyPr>
          <a:lstStyle/>
          <a:p>
            <a:r>
              <a:rPr lang="sv-SE" dirty="0"/>
              <a:t>Olika filter och dess användning</a:t>
            </a:r>
          </a:p>
        </p:txBody>
      </p:sp>
      <p:pic>
        <p:nvPicPr>
          <p:cNvPr id="1026" name="Picture 2" descr="77 Mm Kalejdoskop Prisma Kamera Glasfilter Fotografi Förgrund Suddig Film- Och Tv-rekvisita SLR-tillbehör Filter - Kan Användas För Att Anpassa Sig Till Olika Kameralinser Med Hjälp Av Adapterringar. 3">
            <a:extLst>
              <a:ext uri="{FF2B5EF4-FFF2-40B4-BE49-F238E27FC236}">
                <a16:creationId xmlns:a16="http://schemas.microsoft.com/office/drawing/2014/main" id="{BF64D988-6621-B201-9BB5-954E39822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3" y="1284515"/>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6085A1F-04E8-2308-6D01-9C9DEBF6BEFC}"/>
              </a:ext>
            </a:extLst>
          </p:cNvPr>
          <p:cNvSpPr txBox="1"/>
          <p:nvPr/>
        </p:nvSpPr>
        <p:spPr>
          <a:xfrm>
            <a:off x="7957457" y="4865914"/>
            <a:ext cx="3429000" cy="369332"/>
          </a:xfrm>
          <a:prstGeom prst="rect">
            <a:avLst/>
          </a:prstGeom>
          <a:noFill/>
        </p:spPr>
        <p:txBody>
          <a:bodyPr wrap="square" rtlCol="0">
            <a:spAutoFit/>
          </a:bodyPr>
          <a:lstStyle/>
          <a:p>
            <a:r>
              <a:rPr lang="sv-SE" i="1" dirty="0"/>
              <a:t>Exempel på Kalejdoskopfilter</a:t>
            </a:r>
          </a:p>
        </p:txBody>
      </p:sp>
      <p:sp>
        <p:nvSpPr>
          <p:cNvPr id="5" name="textruta 4">
            <a:extLst>
              <a:ext uri="{FF2B5EF4-FFF2-40B4-BE49-F238E27FC236}">
                <a16:creationId xmlns:a16="http://schemas.microsoft.com/office/drawing/2014/main" id="{C962DCAA-DE2D-FF93-E2E7-BF2B1305098B}"/>
              </a:ext>
            </a:extLst>
          </p:cNvPr>
          <p:cNvSpPr txBox="1"/>
          <p:nvPr/>
        </p:nvSpPr>
        <p:spPr>
          <a:xfrm>
            <a:off x="1632857" y="6214215"/>
            <a:ext cx="2705622" cy="369332"/>
          </a:xfrm>
          <a:prstGeom prst="rect">
            <a:avLst/>
          </a:prstGeom>
          <a:noFill/>
        </p:spPr>
        <p:txBody>
          <a:bodyPr wrap="square" rtlCol="0">
            <a:spAutoFit/>
          </a:bodyPr>
          <a:lstStyle/>
          <a:p>
            <a:r>
              <a:rPr lang="sv-SE" i="1" dirty="0"/>
              <a:t>Exempel på soft focus filter</a:t>
            </a:r>
          </a:p>
        </p:txBody>
      </p:sp>
    </p:spTree>
    <p:extLst>
      <p:ext uri="{BB962C8B-B14F-4D97-AF65-F5344CB8AC3E}">
        <p14:creationId xmlns:p14="http://schemas.microsoft.com/office/powerpoint/2010/main" val="190077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C503972B-F8B9-37B7-84B8-AD00C98DDBB9}"/>
              </a:ext>
            </a:extLst>
          </p:cNvPr>
          <p:cNvSpPr txBox="1"/>
          <p:nvPr/>
        </p:nvSpPr>
        <p:spPr>
          <a:xfrm>
            <a:off x="1632857" y="1403981"/>
            <a:ext cx="9296101" cy="1200329"/>
          </a:xfrm>
          <a:prstGeom prst="rect">
            <a:avLst/>
          </a:prstGeom>
          <a:noFill/>
        </p:spPr>
        <p:txBody>
          <a:bodyPr wrap="square" rtlCol="0">
            <a:spAutoFit/>
          </a:bodyPr>
          <a:lstStyle/>
          <a:p>
            <a:r>
              <a:rPr lang="sv-SE" dirty="0"/>
              <a:t>Avtonade filter.</a:t>
            </a:r>
          </a:p>
          <a:p>
            <a:endParaRPr lang="sv-SE" dirty="0"/>
          </a:p>
          <a:p>
            <a:r>
              <a:rPr lang="sv-SE" dirty="0"/>
              <a:t>Avtonade eller övertonade filter finns för många olika filterslag, det vanligaste är avtonat gråfilter där ena delen är klar och den andra delen är mörk.</a:t>
            </a:r>
          </a:p>
        </p:txBody>
      </p:sp>
      <p:sp>
        <p:nvSpPr>
          <p:cNvPr id="2" name="textruta 1">
            <a:extLst>
              <a:ext uri="{FF2B5EF4-FFF2-40B4-BE49-F238E27FC236}">
                <a16:creationId xmlns:a16="http://schemas.microsoft.com/office/drawing/2014/main" id="{C3A18F6E-3CC4-6610-4C21-B17851A2BA51}"/>
              </a:ext>
            </a:extLst>
          </p:cNvPr>
          <p:cNvSpPr txBox="1"/>
          <p:nvPr/>
        </p:nvSpPr>
        <p:spPr>
          <a:xfrm>
            <a:off x="1632857" y="674914"/>
            <a:ext cx="7206343" cy="369332"/>
          </a:xfrm>
          <a:prstGeom prst="rect">
            <a:avLst/>
          </a:prstGeom>
          <a:noFill/>
        </p:spPr>
        <p:txBody>
          <a:bodyPr wrap="square" rtlCol="0">
            <a:spAutoFit/>
          </a:bodyPr>
          <a:lstStyle/>
          <a:p>
            <a:r>
              <a:rPr lang="sv-SE" dirty="0"/>
              <a:t>Olika filter och dess användning</a:t>
            </a:r>
          </a:p>
        </p:txBody>
      </p:sp>
      <p:pic>
        <p:nvPicPr>
          <p:cNvPr id="3074" name="Picture 2" descr=" Haida NanoPro mjukt halvtonat ND8-filter">
            <a:extLst>
              <a:ext uri="{FF2B5EF4-FFF2-40B4-BE49-F238E27FC236}">
                <a16:creationId xmlns:a16="http://schemas.microsoft.com/office/drawing/2014/main" id="{A3C28D3B-2072-F038-BBDF-574926CEC1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64" t="17169" r="18717" b="17260"/>
          <a:stretch/>
        </p:blipFill>
        <p:spPr bwMode="auto">
          <a:xfrm rot="16200000">
            <a:off x="3236683" y="2956338"/>
            <a:ext cx="3297085" cy="315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600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TotalTime>
  <Words>761</Words>
  <Application>Microsoft Office PowerPoint</Application>
  <PresentationFormat>Bredbild</PresentationFormat>
  <Paragraphs>109</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Leijström</dc:creator>
  <cp:lastModifiedBy>Mikael Wiklund</cp:lastModifiedBy>
  <cp:revision>4</cp:revision>
  <dcterms:created xsi:type="dcterms:W3CDTF">2023-09-17T20:55:48Z</dcterms:created>
  <dcterms:modified xsi:type="dcterms:W3CDTF">2024-11-30T09:34:31Z</dcterms:modified>
</cp:coreProperties>
</file>