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76" r:id="rId9"/>
    <p:sldId id="264" r:id="rId10"/>
    <p:sldId id="265" r:id="rId11"/>
    <p:sldId id="267" r:id="rId12"/>
    <p:sldId id="268" r:id="rId13"/>
    <p:sldId id="271" r:id="rId14"/>
    <p:sldId id="273" r:id="rId15"/>
    <p:sldId id="274" r:id="rId16"/>
    <p:sldId id="278" r:id="rId17"/>
    <p:sldId id="272" r:id="rId18"/>
    <p:sldId id="279" r:id="rId19"/>
    <p:sldId id="280" r:id="rId20"/>
    <p:sldId id="277" r:id="rId21"/>
    <p:sldId id="270"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5"/>
    <p:restoredTop sz="94694"/>
  </p:normalViewPr>
  <p:slideViewPr>
    <p:cSldViewPr snapToGrid="0">
      <p:cViewPr varScale="1">
        <p:scale>
          <a:sx n="98" d="100"/>
          <a:sy n="98" d="100"/>
        </p:scale>
        <p:origin x="7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F5651C-0A9E-56AD-644F-51AC5E984A9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835644-6234-83FE-2C44-2223F32E0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CA3501C-4596-2577-4135-D5B91BCE3FBE}"/>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B623DA29-C507-6321-AFBE-D05AA1D2792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A16E2F-990C-0B66-39B7-A858E7414495}"/>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88163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A602A-7AE4-10D7-2596-C4655305E9C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62B66F3-A9BE-D59B-B4B9-53BDE02F4AC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85AEB9-CBCE-0454-C9F0-7DEB8D3B1DBD}"/>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C0607F6B-248A-E6F7-41CE-ABC6DEF3399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EBC613-1AA4-EB29-700B-FE3542A5F6FE}"/>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245551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ADA0E43-0E45-2054-EFAB-F1D1B1F8EB1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36DB390-CCEE-DEB0-5179-8848CC0AB19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18189C-3171-FF7B-C438-6049164C3302}"/>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0D80ED22-E025-C93D-CC4B-DEE50CB177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9FFBC2-6FA3-7898-8D17-5C4251A39417}"/>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18036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312EB-4F4B-3214-EE6F-F527499026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A922A16-CF6F-1115-DBE8-BDC773D05B6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28F40D-FBD7-8349-D6E8-87737C3A241D}"/>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1EDE57CD-F4B9-CD04-F06F-E280453297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E2BEC8-9A50-D862-5DA0-7A03EB4E0201}"/>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95920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AC67C7-656F-3BB3-A4DE-3AD97E983BF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BA45F0D-6F23-7186-37B3-63D303E4A1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B3277DD-2DF4-3399-6D2E-8451B83C46FC}"/>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2187B2D4-94A9-8CF1-C794-6ACF7EA3C3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E1DCC0-74C1-E89C-9F56-07DBA5713C65}"/>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421102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19DDA-F4BF-4DEC-7978-4E85CE3405B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364FC0-51CD-5814-22B7-EFDB4EAD580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54FCA44-691A-E903-8D69-4F78A390C60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660C844-B3D1-420D-923F-C204CB572063}"/>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6" name="Platshållare för sidfot 5">
            <a:extLst>
              <a:ext uri="{FF2B5EF4-FFF2-40B4-BE49-F238E27FC236}">
                <a16:creationId xmlns:a16="http://schemas.microsoft.com/office/drawing/2014/main" id="{021CBF66-B7CD-351C-3874-45BEE772486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C57199-4F3A-1C31-0F27-4B9A8D14FF21}"/>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423201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0C9486-C4CB-E133-B493-E86B67B3CC3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5F1950-7C8B-D2B0-694F-B4CDC4210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7A09BC3-B21C-54B3-3F1F-BA127BB70FA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0EACC7B-C30B-2D80-5190-91BE1E586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D66123E-5807-7B1E-6FDD-FF7536CBB1B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11EB045-18F0-2087-6E2F-944C6BDB8627}"/>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8" name="Platshållare för sidfot 7">
            <a:extLst>
              <a:ext uri="{FF2B5EF4-FFF2-40B4-BE49-F238E27FC236}">
                <a16:creationId xmlns:a16="http://schemas.microsoft.com/office/drawing/2014/main" id="{AA4D7888-E742-C6CD-AFD7-9E2AC4F7AA9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CDF3499-775F-23FA-E619-24091A68EA6E}"/>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106027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646596-8070-704B-813E-96B761D141E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E37F1FF-4DCD-1A95-51D7-620188A69F93}"/>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4" name="Platshållare för sidfot 3">
            <a:extLst>
              <a:ext uri="{FF2B5EF4-FFF2-40B4-BE49-F238E27FC236}">
                <a16:creationId xmlns:a16="http://schemas.microsoft.com/office/drawing/2014/main" id="{8F9DBC05-6C65-25C6-946D-623D00324F1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0CF381F-F8F0-50A4-DDEA-DA1CF04F5BC5}"/>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31595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16B2372-09AA-4055-8D6E-B768CAAA37AD}"/>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3" name="Platshållare för sidfot 2">
            <a:extLst>
              <a:ext uri="{FF2B5EF4-FFF2-40B4-BE49-F238E27FC236}">
                <a16:creationId xmlns:a16="http://schemas.microsoft.com/office/drawing/2014/main" id="{599A8C09-9C9B-62CB-8F21-99782435F25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5DB227-9841-F778-A49C-F41A9913E1EF}"/>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395536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F93D3-A060-2A3F-FA25-AADD7F5DA2A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B3359C-7BC1-2C5F-187F-7BE87C45C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EC939F5-E3F5-B792-F3EA-5ACE2D12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1BFF503-20BD-B4BA-DBFB-54309919739C}"/>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6" name="Platshållare för sidfot 5">
            <a:extLst>
              <a:ext uri="{FF2B5EF4-FFF2-40B4-BE49-F238E27FC236}">
                <a16:creationId xmlns:a16="http://schemas.microsoft.com/office/drawing/2014/main" id="{CE87F6AC-6CA1-700A-501E-FB469209A3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FEFFDF5-26A9-571A-F96E-0CB97FE3A159}"/>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102518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54A029-37DD-A16F-6D01-AA9238881C1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DEED2A8-61FF-7524-3252-220428050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68250F9-2DE0-F534-B7AB-EB0050C1E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2C215DD-9DFE-8009-652B-BA5DAF060EB4}"/>
              </a:ext>
            </a:extLst>
          </p:cNvPr>
          <p:cNvSpPr>
            <a:spLocks noGrp="1"/>
          </p:cNvSpPr>
          <p:nvPr>
            <p:ph type="dt" sz="half" idx="10"/>
          </p:nvPr>
        </p:nvSpPr>
        <p:spPr/>
        <p:txBody>
          <a:bodyPr/>
          <a:lstStyle/>
          <a:p>
            <a:fld id="{446C49B2-7D37-9244-AAC8-287004F1782F}" type="datetimeFigureOut">
              <a:rPr lang="sv-SE" smtClean="0"/>
              <a:t>2024-11-30</a:t>
            </a:fld>
            <a:endParaRPr lang="sv-SE"/>
          </a:p>
        </p:txBody>
      </p:sp>
      <p:sp>
        <p:nvSpPr>
          <p:cNvPr id="6" name="Platshållare för sidfot 5">
            <a:extLst>
              <a:ext uri="{FF2B5EF4-FFF2-40B4-BE49-F238E27FC236}">
                <a16:creationId xmlns:a16="http://schemas.microsoft.com/office/drawing/2014/main" id="{08AE0B7D-8A78-4C8A-02BE-5703C15322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3E02E8C-ACAB-232E-79BC-C0B4D4F5D3C8}"/>
              </a:ext>
            </a:extLst>
          </p:cNvPr>
          <p:cNvSpPr>
            <a:spLocks noGrp="1"/>
          </p:cNvSpPr>
          <p:nvPr>
            <p:ph type="sldNum" sz="quarter" idx="12"/>
          </p:nvPr>
        </p:nvSpPr>
        <p:spPr/>
        <p:txBody>
          <a:bodyPr/>
          <a:lstStyle/>
          <a:p>
            <a:fld id="{30F54495-C9B0-C648-BE3D-771F18BE7B3F}" type="slidenum">
              <a:rPr lang="sv-SE" smtClean="0"/>
              <a:t>‹#›</a:t>
            </a:fld>
            <a:endParaRPr lang="sv-SE"/>
          </a:p>
        </p:txBody>
      </p:sp>
    </p:spTree>
    <p:extLst>
      <p:ext uri="{BB962C8B-B14F-4D97-AF65-F5344CB8AC3E}">
        <p14:creationId xmlns:p14="http://schemas.microsoft.com/office/powerpoint/2010/main" val="253077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F072646-81BA-976A-C3AD-84B132F9C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811B914-4781-C0FF-9119-716DBAF90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628ADA-865E-75C9-7E0D-A6E705DD3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C49B2-7D37-9244-AAC8-287004F1782F}" type="datetimeFigureOut">
              <a:rPr lang="sv-SE" smtClean="0"/>
              <a:t>2024-11-30</a:t>
            </a:fld>
            <a:endParaRPr lang="sv-SE"/>
          </a:p>
        </p:txBody>
      </p:sp>
      <p:sp>
        <p:nvSpPr>
          <p:cNvPr id="5" name="Platshållare för sidfot 4">
            <a:extLst>
              <a:ext uri="{FF2B5EF4-FFF2-40B4-BE49-F238E27FC236}">
                <a16:creationId xmlns:a16="http://schemas.microsoft.com/office/drawing/2014/main" id="{CF35290A-1946-C665-78A2-E23E7FF19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2573937-386E-9C9A-E271-93680A8AA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54495-C9B0-C648-BE3D-771F18BE7B3F}" type="slidenum">
              <a:rPr lang="sv-SE" smtClean="0"/>
              <a:t>‹#›</a:t>
            </a:fld>
            <a:endParaRPr lang="sv-SE"/>
          </a:p>
        </p:txBody>
      </p:sp>
    </p:spTree>
    <p:extLst>
      <p:ext uri="{BB962C8B-B14F-4D97-AF65-F5344CB8AC3E}">
        <p14:creationId xmlns:p14="http://schemas.microsoft.com/office/powerpoint/2010/main" val="216583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elektronik, kamera&#10;&#10;Automatiskt genererad beskrivning">
            <a:extLst>
              <a:ext uri="{FF2B5EF4-FFF2-40B4-BE49-F238E27FC236}">
                <a16:creationId xmlns:a16="http://schemas.microsoft.com/office/drawing/2014/main" id="{5D62E909-DE1F-8921-1AF0-C2C890F14D45}"/>
              </a:ext>
            </a:extLst>
          </p:cNvPr>
          <p:cNvPicPr>
            <a:picLocks noChangeAspect="1"/>
          </p:cNvPicPr>
          <p:nvPr/>
        </p:nvPicPr>
        <p:blipFill>
          <a:blip r:embed="rId2"/>
          <a:stretch>
            <a:fillRect/>
          </a:stretch>
        </p:blipFill>
        <p:spPr>
          <a:xfrm>
            <a:off x="548099" y="428321"/>
            <a:ext cx="4003623" cy="3000679"/>
          </a:xfrm>
          <a:prstGeom prst="rect">
            <a:avLst/>
          </a:prstGeom>
          <a:ln>
            <a:noFill/>
          </a:ln>
          <a:effectLst>
            <a:softEdge rad="112500"/>
          </a:effectLst>
        </p:spPr>
      </p:pic>
      <p:pic>
        <p:nvPicPr>
          <p:cNvPr id="7" name="Bildobjekt 6">
            <a:extLst>
              <a:ext uri="{FF2B5EF4-FFF2-40B4-BE49-F238E27FC236}">
                <a16:creationId xmlns:a16="http://schemas.microsoft.com/office/drawing/2014/main" id="{DCA50E16-A3A0-4E03-591F-C2E1C256CA58}"/>
              </a:ext>
            </a:extLst>
          </p:cNvPr>
          <p:cNvPicPr>
            <a:picLocks noChangeAspect="1"/>
          </p:cNvPicPr>
          <p:nvPr/>
        </p:nvPicPr>
        <p:blipFill rotWithShape="1">
          <a:blip r:embed="rId3"/>
          <a:srcRect l="37551" t="41544" r="12813" b="27513"/>
          <a:stretch/>
        </p:blipFill>
        <p:spPr>
          <a:xfrm>
            <a:off x="3482236" y="1565753"/>
            <a:ext cx="3858017" cy="1352811"/>
          </a:xfrm>
          <a:prstGeom prst="rect">
            <a:avLst/>
          </a:prstGeom>
        </p:spPr>
      </p:pic>
      <p:sp>
        <p:nvSpPr>
          <p:cNvPr id="8" name="textruta 7">
            <a:extLst>
              <a:ext uri="{FF2B5EF4-FFF2-40B4-BE49-F238E27FC236}">
                <a16:creationId xmlns:a16="http://schemas.microsoft.com/office/drawing/2014/main" id="{3E46B24F-BC6C-968A-B072-F231FFD97F55}"/>
              </a:ext>
            </a:extLst>
          </p:cNvPr>
          <p:cNvSpPr txBox="1"/>
          <p:nvPr/>
        </p:nvSpPr>
        <p:spPr>
          <a:xfrm>
            <a:off x="2445265" y="3429000"/>
            <a:ext cx="7615611" cy="1015663"/>
          </a:xfrm>
          <a:prstGeom prst="rect">
            <a:avLst/>
          </a:prstGeom>
          <a:noFill/>
        </p:spPr>
        <p:txBody>
          <a:bodyPr wrap="none" rtlCol="0">
            <a:spAutoFit/>
          </a:bodyPr>
          <a:lstStyle/>
          <a:p>
            <a:r>
              <a:rPr lang="sv-SE" sz="6000" dirty="0"/>
              <a:t>GDPR </a:t>
            </a:r>
            <a:r>
              <a:rPr lang="sv-SE" sz="6000" dirty="0">
                <a:latin typeface="Arial" panose="020B0604020202020204" pitchFamily="34" charset="0"/>
                <a:cs typeface="Arial" panose="020B0604020202020204" pitchFamily="34" charset="0"/>
              </a:rPr>
              <a:t>och</a:t>
            </a:r>
            <a:r>
              <a:rPr lang="sv-SE" sz="6000" dirty="0"/>
              <a:t> fotografering</a:t>
            </a:r>
          </a:p>
        </p:txBody>
      </p:sp>
      <p:pic>
        <p:nvPicPr>
          <p:cNvPr id="2" name="Bildobjekt 1">
            <a:extLst>
              <a:ext uri="{FF2B5EF4-FFF2-40B4-BE49-F238E27FC236}">
                <a16:creationId xmlns:a16="http://schemas.microsoft.com/office/drawing/2014/main" id="{69EE6325-8892-B078-FE81-96F39BC261EE}"/>
              </a:ext>
            </a:extLst>
          </p:cNvPr>
          <p:cNvPicPr>
            <a:picLocks noChangeAspect="1"/>
          </p:cNvPicPr>
          <p:nvPr/>
        </p:nvPicPr>
        <p:blipFill>
          <a:blip r:embed="rId4"/>
          <a:stretch>
            <a:fillRect/>
          </a:stretch>
        </p:blipFill>
        <p:spPr>
          <a:xfrm>
            <a:off x="10563679" y="5486209"/>
            <a:ext cx="927100" cy="965200"/>
          </a:xfrm>
          <a:prstGeom prst="rect">
            <a:avLst/>
          </a:prstGeom>
        </p:spPr>
      </p:pic>
      <p:sp>
        <p:nvSpPr>
          <p:cNvPr id="4" name="textruta 3">
            <a:extLst>
              <a:ext uri="{FF2B5EF4-FFF2-40B4-BE49-F238E27FC236}">
                <a16:creationId xmlns:a16="http://schemas.microsoft.com/office/drawing/2014/main" id="{D5059ABE-B72E-F0DA-3C49-4D876CC39CCD}"/>
              </a:ext>
            </a:extLst>
          </p:cNvPr>
          <p:cNvSpPr txBox="1"/>
          <p:nvPr/>
        </p:nvSpPr>
        <p:spPr>
          <a:xfrm>
            <a:off x="10123714" y="5018314"/>
            <a:ext cx="1807030" cy="369332"/>
          </a:xfrm>
          <a:prstGeom prst="rect">
            <a:avLst/>
          </a:prstGeom>
          <a:noFill/>
        </p:spPr>
        <p:txBody>
          <a:bodyPr wrap="square" rtlCol="0">
            <a:spAutoFit/>
          </a:bodyPr>
          <a:lstStyle/>
          <a:p>
            <a:r>
              <a:rPr lang="sv-SE" dirty="0"/>
              <a:t>I samarbete med</a:t>
            </a:r>
          </a:p>
        </p:txBody>
      </p:sp>
    </p:spTree>
    <p:extLst>
      <p:ext uri="{BB962C8B-B14F-4D97-AF65-F5344CB8AC3E}">
        <p14:creationId xmlns:p14="http://schemas.microsoft.com/office/powerpoint/2010/main" val="1767071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5570756"/>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Vilka fotografer berörs?</a:t>
            </a:r>
            <a:endParaRPr lang="sv-SE" sz="2800" b="1" i="0" dirty="0">
              <a:solidFill>
                <a:srgbClr val="202124"/>
              </a:solidFill>
              <a:effectLst/>
              <a:latin typeface="arial" panose="020B0604020202020204" pitchFamily="34" charset="0"/>
            </a:endParaRPr>
          </a:p>
          <a:p>
            <a:pPr algn="l"/>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En tydlig skiljelinje är vad som görs för privat bruk och vad som hamnar utanför den privata sfären.</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Vissa bilder kan vara ämnade för privat bruk men hamnar ändå utanför det privata.</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Bilderna sprids bland några få vänner inom en begränsad krets på ”Facebook” kan det betraktas som privat.</a:t>
            </a:r>
          </a:p>
          <a:p>
            <a:pPr marL="628650" lvl="1" indent="-171450">
              <a:buFont typeface="Arial" panose="020B0604020202020204" pitchFamily="34" charset="0"/>
              <a:buChar char="•"/>
            </a:pPr>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Går bilderna däremot ut till 200-300 ”vänner på Facebook” som gillat och kommenterat bilderna så är det offentligt och troligen utanför den privata sfären – i de fallen ska även privatpersoner ta hänsyn till GDPR.</a:t>
            </a:r>
          </a:p>
        </p:txBody>
      </p:sp>
    </p:spTree>
    <p:extLst>
      <p:ext uri="{BB962C8B-B14F-4D97-AF65-F5344CB8AC3E}">
        <p14:creationId xmlns:p14="http://schemas.microsoft.com/office/powerpoint/2010/main" val="141489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093428"/>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I</a:t>
            </a:r>
            <a:r>
              <a:rPr lang="sv-SE" sz="2800" b="1" i="0" dirty="0">
                <a:solidFill>
                  <a:srgbClr val="2A2A2A"/>
                </a:solidFill>
                <a:effectLst/>
                <a:latin typeface="Arial" panose="020B0604020202020204" pitchFamily="34" charset="0"/>
                <a:cs typeface="Arial" panose="020B0604020202020204" pitchFamily="34" charset="0"/>
              </a:rPr>
              <a:t>nnebär det här att man måste springa runt på stan och samla in samtycken från alla som kommer med på bild?</a:t>
            </a: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Nej det finns undantag!</a:t>
            </a:r>
          </a:p>
          <a:p>
            <a:pPr algn="l"/>
            <a:endParaRPr lang="sv-SE" sz="1200" dirty="0">
              <a:solidFill>
                <a:srgbClr val="2A2A2A"/>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sv-SE" sz="2800" b="0" i="0" dirty="0">
                <a:solidFill>
                  <a:srgbClr val="2A2A2A"/>
                </a:solidFill>
                <a:effectLst/>
                <a:latin typeface="Georgia" panose="02040502050405020303" pitchFamily="18" charset="0"/>
              </a:rPr>
              <a:t>all behandling som omfattas av </a:t>
            </a:r>
            <a:r>
              <a:rPr lang="sv-SE" sz="2800" b="0" i="1" dirty="0">
                <a:solidFill>
                  <a:srgbClr val="2A2A2A"/>
                </a:solidFill>
                <a:effectLst/>
                <a:latin typeface="Georgia" panose="02040502050405020303" pitchFamily="18" charset="0"/>
              </a:rPr>
              <a:t>Tryckfrihetsförordningen</a:t>
            </a:r>
            <a:r>
              <a:rPr lang="sv-SE" sz="2800" b="0" i="0" dirty="0">
                <a:solidFill>
                  <a:srgbClr val="2A2A2A"/>
                </a:solidFill>
                <a:effectLst/>
                <a:latin typeface="Georgia" panose="02040502050405020303" pitchFamily="18" charset="0"/>
              </a:rPr>
              <a:t> (TL) och </a:t>
            </a:r>
            <a:r>
              <a:rPr lang="sv-SE" sz="2800" b="0" i="1" dirty="0">
                <a:solidFill>
                  <a:srgbClr val="2A2A2A"/>
                </a:solidFill>
                <a:effectLst/>
                <a:latin typeface="Georgia" panose="02040502050405020303" pitchFamily="18" charset="0"/>
              </a:rPr>
              <a:t>Yttrandefrihetsgrundlagen</a:t>
            </a:r>
            <a:r>
              <a:rPr lang="sv-SE" sz="2800" b="0" i="0" dirty="0">
                <a:solidFill>
                  <a:srgbClr val="2A2A2A"/>
                </a:solidFill>
                <a:effectLst/>
                <a:latin typeface="Georgia" panose="02040502050405020303" pitchFamily="18" charset="0"/>
              </a:rPr>
              <a:t> (YGL) faller utanför GDPR.</a:t>
            </a:r>
          </a:p>
          <a:p>
            <a:pPr lvl="1"/>
            <a:endParaRPr lang="sv-SE" sz="1200" b="0" i="0" dirty="0">
              <a:solidFill>
                <a:srgbClr val="2A2A2A"/>
              </a:solidFill>
              <a:effectLst/>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sv-SE" sz="2800" dirty="0">
                <a:solidFill>
                  <a:srgbClr val="2A2A2A"/>
                </a:solidFill>
                <a:latin typeface="Georgia" panose="02040502050405020303" pitchFamily="18" charset="0"/>
              </a:rPr>
              <a:t>O</a:t>
            </a:r>
            <a:r>
              <a:rPr lang="sv-SE" sz="2800" b="0" i="0" dirty="0">
                <a:solidFill>
                  <a:srgbClr val="2A2A2A"/>
                </a:solidFill>
                <a:effectLst/>
                <a:latin typeface="Georgia" panose="02040502050405020303" pitchFamily="18" charset="0"/>
              </a:rPr>
              <a:t>m syftet är journalistiskt, konstnärligt, litterärt eller akademiskt skapande.</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09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278094"/>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Vad innebär journalistiskt?</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Det behöver inte vara professionellt.</a:t>
            </a: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Det kan vara någon form av opinionsbildning som man gör på ett journalistiskt sätt, så att det kommer allmänheten till kännedom.</a:t>
            </a: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En blogg som har ett journalistiskt innehåll kan vara ett exempel. </a:t>
            </a:r>
            <a:r>
              <a:rPr lang="sv-SE" sz="2800" i="1" dirty="0">
                <a:solidFill>
                  <a:srgbClr val="2A2A2A"/>
                </a:solidFill>
                <a:latin typeface="Arial" panose="020B0604020202020204" pitchFamily="34" charset="0"/>
                <a:cs typeface="Arial" panose="020B0604020202020204" pitchFamily="34" charset="0"/>
              </a:rPr>
              <a:t>Här är språkbruket mycket viktigt!</a:t>
            </a: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Det krävs inget utgivningsbevis för att kallas journalistiskt.</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6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524315"/>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Utgivningsbevis?</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E</a:t>
            </a:r>
            <a:r>
              <a:rPr lang="sv-SE" sz="2800" b="0" i="0" dirty="0">
                <a:solidFill>
                  <a:srgbClr val="2A2A2A"/>
                </a:solidFill>
                <a:effectLst/>
                <a:latin typeface="Arial" panose="020B0604020202020204" pitchFamily="34" charset="0"/>
                <a:cs typeface="Arial" panose="020B0604020202020204" pitchFamily="34" charset="0"/>
              </a:rPr>
              <a:t>tt sätt att kringgå GDPR på ett enkelt sätt är att skaffa ett utgivningsbevis.</a:t>
            </a:r>
          </a:p>
          <a:p>
            <a:pPr algn="l"/>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Det är för att inte bli ifrågasatt huruvida det är journalistik eller inte av Datainspektionen, som är granskande myndighet för GDPR.</a:t>
            </a:r>
          </a:p>
          <a:p>
            <a:pPr algn="l"/>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Ett utgivningsbevis erhålls från ”Myndigheten för press, radio och tv” och kostar ett par tusen kronor och är hyffsat enkelt att få. </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93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524315"/>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Gatufotografering, är det ok?</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Det är i högsta grad konstnärlig verksamhet, vad skulle det annars vara?</a:t>
            </a:r>
          </a:p>
          <a:p>
            <a:pPr algn="l"/>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Så länge de gatufotograferade b</a:t>
            </a:r>
            <a:r>
              <a:rPr lang="sv-SE" sz="2800" dirty="0">
                <a:solidFill>
                  <a:srgbClr val="2A2A2A"/>
                </a:solidFill>
                <a:latin typeface="Arial" panose="020B0604020202020204" pitchFamily="34" charset="0"/>
                <a:cs typeface="Arial" panose="020B0604020202020204" pitchFamily="34" charset="0"/>
              </a:rPr>
              <a:t>ilderna i efterhand behandlas enligt konstnärliga ändamål eller omfattas av </a:t>
            </a:r>
            <a:r>
              <a:rPr lang="sv-SE" sz="2800" i="1" dirty="0">
                <a:solidFill>
                  <a:srgbClr val="2A2A2A"/>
                </a:solidFill>
                <a:latin typeface="Arial" panose="020B0604020202020204" pitchFamily="34" charset="0"/>
                <a:cs typeface="Arial" panose="020B0604020202020204" pitchFamily="34" charset="0"/>
              </a:rPr>
              <a:t>Tryckfrihetslagen</a:t>
            </a:r>
            <a:r>
              <a:rPr lang="sv-SE" sz="2800" dirty="0">
                <a:solidFill>
                  <a:srgbClr val="2A2A2A"/>
                </a:solidFill>
                <a:latin typeface="Arial" panose="020B0604020202020204" pitchFamily="34" charset="0"/>
                <a:cs typeface="Arial" panose="020B0604020202020204" pitchFamily="34" charset="0"/>
              </a:rPr>
              <a:t> eller </a:t>
            </a:r>
            <a:r>
              <a:rPr lang="sv-SE" sz="2800" i="1" dirty="0">
                <a:solidFill>
                  <a:srgbClr val="2A2A2A"/>
                </a:solidFill>
                <a:latin typeface="Arial" panose="020B0604020202020204" pitchFamily="34" charset="0"/>
                <a:cs typeface="Arial" panose="020B0604020202020204" pitchFamily="34" charset="0"/>
              </a:rPr>
              <a:t>Yttrandefrihetsgrundlagen</a:t>
            </a:r>
            <a:r>
              <a:rPr lang="sv-SE" sz="2800" dirty="0">
                <a:solidFill>
                  <a:srgbClr val="2A2A2A"/>
                </a:solidFill>
                <a:latin typeface="Arial" panose="020B0604020202020204" pitchFamily="34" charset="0"/>
                <a:cs typeface="Arial" panose="020B0604020202020204" pitchFamily="34" charset="0"/>
              </a:rPr>
              <a:t> kan de spridas i t ex sociala medier.</a:t>
            </a:r>
            <a:br>
              <a:rPr lang="sv-SE" sz="2800" dirty="0">
                <a:latin typeface="Arial" panose="020B0604020202020204" pitchFamily="34" charset="0"/>
                <a:cs typeface="Arial" panose="020B0604020202020204" pitchFamily="34" charset="0"/>
              </a:rPr>
            </a:br>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Observera att även äldre bilder omfattas av GDPR vad gäller register med personuppgifter.</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69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3477875"/>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Om mina konstnärliga bilder används kommersiellt, då?</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Bilder som är ett resultat av ett konstnärligt skapande eller har ett journalistiskt ändamål gäller inte GDPR för dina arkivbilder.</a:t>
            </a: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Men om samma bilder skulle börja användas i till exempel kommersiella sammanhang, då kan GDPR gälla och du måste skriva ett avtal eller skaffa dig ett samtycke.</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87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3477875"/>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Måste man lämna ut uppgifter?</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Om bilderna inte är frå</a:t>
            </a:r>
            <a:r>
              <a:rPr lang="sv-SE" sz="2800" dirty="0">
                <a:solidFill>
                  <a:srgbClr val="2A2A2A"/>
                </a:solidFill>
                <a:latin typeface="Arial" panose="020B0604020202020204" pitchFamily="34" charset="0"/>
                <a:cs typeface="Arial" panose="020B0604020202020204" pitchFamily="34" charset="0"/>
              </a:rPr>
              <a:t>n </a:t>
            </a:r>
            <a:r>
              <a:rPr lang="sv-SE" sz="2800" b="0" i="0" dirty="0">
                <a:solidFill>
                  <a:srgbClr val="2A2A2A"/>
                </a:solidFill>
                <a:effectLst/>
                <a:latin typeface="Arial" panose="020B0604020202020204" pitchFamily="34" charset="0"/>
                <a:cs typeface="Arial" panose="020B0604020202020204" pitchFamily="34" charset="0"/>
              </a:rPr>
              <a:t>privata sfären eller om </a:t>
            </a:r>
            <a:r>
              <a:rPr lang="sv-SE" sz="2800" dirty="0">
                <a:solidFill>
                  <a:srgbClr val="2A2A2A"/>
                </a:solidFill>
                <a:latin typeface="Arial" panose="020B0604020202020204" pitchFamily="34" charset="0"/>
                <a:cs typeface="Arial" panose="020B0604020202020204" pitchFamily="34" charset="0"/>
              </a:rPr>
              <a:t>det </a:t>
            </a:r>
            <a:r>
              <a:rPr lang="sv-SE" sz="2800" b="0" i="0" dirty="0">
                <a:solidFill>
                  <a:srgbClr val="2A2A2A"/>
                </a:solidFill>
                <a:effectLst/>
                <a:latin typeface="Arial" panose="020B0604020202020204" pitchFamily="34" charset="0"/>
                <a:cs typeface="Arial" panose="020B0604020202020204" pitchFamily="34" charset="0"/>
              </a:rPr>
              <a:t>inte går att använda undantagen konstnärligt eller journalistiskt skapande. Då finns möjlighet för den berörs att få uppgifterna utlämnade.</a:t>
            </a:r>
          </a:p>
          <a:p>
            <a:pPr algn="l" fontAlgn="base"/>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Anledningen till att den här möjligheten finns, är kopplad till det som kallas för ”rätten att bli glömd”.</a:t>
            </a:r>
          </a:p>
        </p:txBody>
      </p:sp>
    </p:spTree>
    <p:extLst>
      <p:ext uri="{BB962C8B-B14F-4D97-AF65-F5344CB8AC3E}">
        <p14:creationId xmlns:p14="http://schemas.microsoft.com/office/powerpoint/2010/main" val="101019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093428"/>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Vem har rätt att begära ut uppgifter?</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Vi, var och en av oss, har rätt att få ut information som berör våra egna personuppgifter.</a:t>
            </a:r>
          </a:p>
          <a:p>
            <a:pPr algn="l" fontAlgn="base"/>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I</a:t>
            </a:r>
            <a:r>
              <a:rPr lang="sv-SE" sz="2800" b="0" i="0" dirty="0">
                <a:solidFill>
                  <a:srgbClr val="2A2A2A"/>
                </a:solidFill>
                <a:effectLst/>
                <a:latin typeface="Arial" panose="020B0604020202020204" pitchFamily="34" charset="0"/>
                <a:cs typeface="Arial" panose="020B0604020202020204" pitchFamily="34" charset="0"/>
              </a:rPr>
              <a:t> vissa fall kan vi kräva att personuppgifterna tas bort.</a:t>
            </a:r>
          </a:p>
          <a:p>
            <a:pPr algn="l" fontAlgn="base"/>
            <a:endParaRPr lang="sv-SE" sz="1200" b="0" i="0" dirty="0">
              <a:solidFill>
                <a:srgbClr val="2A2A2A"/>
              </a:solidFill>
              <a:effectLst/>
              <a:latin typeface="Arial" panose="020B0604020202020204" pitchFamily="34" charset="0"/>
              <a:cs typeface="Arial" panose="020B0604020202020204" pitchFamily="34" charset="0"/>
            </a:endParaRPr>
          </a:p>
          <a:p>
            <a:pPr marL="914400" lvl="1" indent="-457200" fontAlgn="base">
              <a:buFont typeface="Arial" panose="020B0604020202020204" pitchFamily="34" charset="0"/>
              <a:buChar char="•"/>
            </a:pPr>
            <a:r>
              <a:rPr lang="sv-SE" sz="2800" b="0" i="0" dirty="0">
                <a:solidFill>
                  <a:srgbClr val="2A2A2A"/>
                </a:solidFill>
                <a:effectLst/>
                <a:latin typeface="Arial" panose="020B0604020202020204" pitchFamily="34" charset="0"/>
                <a:cs typeface="Arial" panose="020B0604020202020204" pitchFamily="34" charset="0"/>
              </a:rPr>
              <a:t>Det gäller bland annat i de fall då uppgifterna inte längre behövs för de ändamål som de samlades in för, eller om behandlingen grundar sig på den enskildes samtycke och denne återkallar samtycket.</a:t>
            </a:r>
          </a:p>
        </p:txBody>
      </p:sp>
    </p:spTree>
    <p:extLst>
      <p:ext uri="{BB962C8B-B14F-4D97-AF65-F5344CB8AC3E}">
        <p14:creationId xmlns:p14="http://schemas.microsoft.com/office/powerpoint/2010/main" val="176300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093428"/>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Vad händer om man bryter mot GDPR?</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Man kan få böta upp till 20 miljoner euro, eller fyra procent av den globala omsättningen.</a:t>
            </a:r>
          </a:p>
          <a:p>
            <a:pPr algn="l" fontAlgn="base"/>
            <a:endParaRPr lang="sv-SE" sz="1200" b="0" i="0" dirty="0">
              <a:solidFill>
                <a:srgbClr val="2A2A2A"/>
              </a:solidFill>
              <a:effectLst/>
              <a:latin typeface="Arial" panose="020B0604020202020204" pitchFamily="34" charset="0"/>
              <a:cs typeface="Arial" panose="020B0604020202020204" pitchFamily="34" charset="0"/>
            </a:endParaRPr>
          </a:p>
          <a:p>
            <a:pPr marL="914400" lvl="1" indent="-457200" fontAlgn="base">
              <a:buFont typeface="Arial" panose="020B0604020202020204" pitchFamily="34" charset="0"/>
              <a:buChar char="•"/>
            </a:pPr>
            <a:r>
              <a:rPr lang="sv-SE" sz="2800" dirty="0">
                <a:solidFill>
                  <a:srgbClr val="2A2A2A"/>
                </a:solidFill>
                <a:latin typeface="Arial" panose="020B0604020202020204" pitchFamily="34" charset="0"/>
                <a:cs typeface="Arial" panose="020B0604020202020204" pitchFamily="34" charset="0"/>
              </a:rPr>
              <a:t>Det är i</a:t>
            </a:r>
            <a:r>
              <a:rPr lang="sv-SE" sz="2800" b="0" i="0" dirty="0">
                <a:solidFill>
                  <a:srgbClr val="2A2A2A"/>
                </a:solidFill>
                <a:effectLst/>
                <a:latin typeface="Arial" panose="020B0604020202020204" pitchFamily="34" charset="0"/>
                <a:cs typeface="Arial" panose="020B0604020202020204" pitchFamily="34" charset="0"/>
              </a:rPr>
              <a:t>nte i första hand på fotografer och småföretagare som den straffrättsliga delen i lagen tar sikte på.</a:t>
            </a:r>
          </a:p>
          <a:p>
            <a:pPr marL="628650" lvl="1" indent="-171450" fontAlgn="base">
              <a:buFont typeface="Arial" panose="020B0604020202020204" pitchFamily="34" charset="0"/>
              <a:buChar char="•"/>
            </a:pPr>
            <a:endParaRPr lang="sv-SE" sz="1200" dirty="0">
              <a:solidFill>
                <a:srgbClr val="2A2A2A"/>
              </a:solidFill>
              <a:latin typeface="Arial" panose="020B0604020202020204" pitchFamily="34" charset="0"/>
              <a:cs typeface="Arial" panose="020B0604020202020204" pitchFamily="34" charset="0"/>
            </a:endParaRPr>
          </a:p>
          <a:p>
            <a:pPr marL="914400" lvl="1" indent="-457200" fontAlgn="base">
              <a:buFont typeface="Arial" panose="020B0604020202020204" pitchFamily="34" charset="0"/>
              <a:buChar char="•"/>
            </a:pPr>
            <a:r>
              <a:rPr lang="sv-SE" sz="2800" b="0" i="0" dirty="0">
                <a:solidFill>
                  <a:srgbClr val="2A2A2A"/>
                </a:solidFill>
                <a:effectLst/>
                <a:latin typeface="Arial" panose="020B0604020202020204" pitchFamily="34" charset="0"/>
                <a:cs typeface="Arial" panose="020B0604020202020204" pitchFamily="34" charset="0"/>
              </a:rPr>
              <a:t>Lagen har kommit till mycket på grund av stora aktörer som </a:t>
            </a:r>
            <a:r>
              <a:rPr lang="sv-SE" sz="2800" b="0" i="1" dirty="0">
                <a:solidFill>
                  <a:srgbClr val="2A2A2A"/>
                </a:solidFill>
                <a:effectLst/>
                <a:latin typeface="Arial" panose="020B0604020202020204" pitchFamily="34" charset="0"/>
                <a:cs typeface="Arial" panose="020B0604020202020204" pitchFamily="34" charset="0"/>
              </a:rPr>
              <a:t>Facebook</a:t>
            </a:r>
            <a:r>
              <a:rPr lang="sv-SE" sz="2800" b="0" i="0" dirty="0">
                <a:solidFill>
                  <a:srgbClr val="2A2A2A"/>
                </a:solidFill>
                <a:effectLst/>
                <a:latin typeface="Arial" panose="020B0604020202020204" pitchFamily="34" charset="0"/>
                <a:cs typeface="Arial" panose="020B0604020202020204" pitchFamily="34" charset="0"/>
              </a:rPr>
              <a:t> och </a:t>
            </a:r>
            <a:r>
              <a:rPr lang="sv-SE" sz="2800" b="0" i="1" dirty="0">
                <a:solidFill>
                  <a:srgbClr val="2A2A2A"/>
                </a:solidFill>
                <a:effectLst/>
                <a:latin typeface="Arial" panose="020B0604020202020204" pitchFamily="34" charset="0"/>
                <a:cs typeface="Arial" panose="020B0604020202020204" pitchFamily="34" charset="0"/>
              </a:rPr>
              <a:t>Google</a:t>
            </a:r>
            <a:r>
              <a:rPr lang="sv-SE" sz="2800" b="0" i="0" dirty="0">
                <a:solidFill>
                  <a:srgbClr val="2A2A2A"/>
                </a:solidFill>
                <a:effectLst/>
                <a:latin typeface="Arial" panose="020B0604020202020204" pitchFamily="34" charset="0"/>
                <a:cs typeface="Arial" panose="020B0604020202020204" pitchFamily="34" charset="0"/>
              </a:rPr>
              <a:t> – de som behandlar en stor mängd data och personuppgifter.</a:t>
            </a:r>
          </a:p>
        </p:txBody>
      </p:sp>
    </p:spTree>
    <p:extLst>
      <p:ext uri="{BB962C8B-B14F-4D97-AF65-F5344CB8AC3E}">
        <p14:creationId xmlns:p14="http://schemas.microsoft.com/office/powerpoint/2010/main" val="107171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955203"/>
          </a:xfrm>
          <a:prstGeom prst="rect">
            <a:avLst/>
          </a:prstGeom>
          <a:noFill/>
        </p:spPr>
        <p:txBody>
          <a:bodyPr wrap="square">
            <a:spAutoFit/>
          </a:bodyPr>
          <a:lstStyle/>
          <a:p>
            <a:pPr algn="l"/>
            <a:r>
              <a:rPr lang="sv-SE" sz="2800" b="1" dirty="0">
                <a:solidFill>
                  <a:srgbClr val="2A2A2A"/>
                </a:solidFill>
                <a:latin typeface="Arial" panose="020B0604020202020204" pitchFamily="34" charset="0"/>
                <a:cs typeface="Arial" panose="020B0604020202020204" pitchFamily="34" charset="0"/>
              </a:rPr>
              <a:t>Vem äger ansvaret?</a:t>
            </a:r>
            <a:endParaRPr lang="sv-SE" sz="2800" b="1"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Normalt är fotografen ansvarig för att lagarna följs.</a:t>
            </a:r>
          </a:p>
          <a:p>
            <a:pPr algn="l" fontAlgn="base"/>
            <a:endParaRPr lang="sv-SE" sz="1200" b="0" i="0" dirty="0">
              <a:solidFill>
                <a:srgbClr val="2A2A2A"/>
              </a:solidFill>
              <a:effectLst/>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dirty="0">
                <a:solidFill>
                  <a:srgbClr val="2A2A2A"/>
                </a:solidFill>
                <a:latin typeface="Arial" panose="020B0604020202020204" pitchFamily="34" charset="0"/>
                <a:cs typeface="Arial" panose="020B0604020202020204" pitchFamily="34" charset="0"/>
              </a:rPr>
              <a:t>Om fotografen inte har några initiativ till användningen av bilderna utan helt agerar på uppdragsgivares initiativ och bara levererar bilderna övergår ansvaret till uppdragsgivaren för den fortsatta hanteringen av bilderna.</a:t>
            </a:r>
          </a:p>
          <a:p>
            <a:pPr algn="l" fontAlgn="base"/>
            <a:endParaRPr lang="sv-SE" sz="1200" dirty="0">
              <a:solidFill>
                <a:srgbClr val="2A2A2A"/>
              </a:solidFill>
              <a:latin typeface="Arial" panose="020B0604020202020204" pitchFamily="34" charset="0"/>
              <a:cs typeface="Arial" panose="020B0604020202020204" pitchFamily="34" charset="0"/>
            </a:endParaRPr>
          </a:p>
          <a:p>
            <a:pPr marL="457200" indent="-457200" algn="l" fontAlgn="base">
              <a:buFont typeface="Wingdings" pitchFamily="2" charset="2"/>
              <a:buChar char="ü"/>
            </a:pPr>
            <a:r>
              <a:rPr lang="sv-SE" sz="2800" b="0" i="0" dirty="0">
                <a:solidFill>
                  <a:srgbClr val="2A2A2A"/>
                </a:solidFill>
                <a:effectLst/>
                <a:latin typeface="Arial" panose="020B0604020202020204" pitchFamily="34" charset="0"/>
                <a:cs typeface="Arial" panose="020B0604020202020204" pitchFamily="34" charset="0"/>
              </a:rPr>
              <a:t>Ansvaret gäller också för om barn är med</a:t>
            </a:r>
            <a:r>
              <a:rPr lang="sv-SE" sz="2800" dirty="0">
                <a:solidFill>
                  <a:srgbClr val="2A2A2A"/>
                </a:solidFill>
                <a:latin typeface="Arial" panose="020B0604020202020204" pitchFamily="34" charset="0"/>
                <a:cs typeface="Arial" panose="020B0604020202020204" pitchFamily="34" charset="0"/>
              </a:rPr>
              <a:t> på bild, då är det vårdnadshavaren som ansvarar för innebörden av samtycket. Åldersgränsen för ett barn bedöms här vara 15 år.</a:t>
            </a:r>
            <a:endParaRPr lang="sv-SE" sz="2800" b="0" i="0" dirty="0">
              <a:solidFill>
                <a:srgbClr val="2A2A2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48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687285" y="1441493"/>
            <a:ext cx="9688286" cy="4093428"/>
          </a:xfrm>
          <a:prstGeom prst="rect">
            <a:avLst/>
          </a:prstGeom>
          <a:noFill/>
        </p:spPr>
        <p:txBody>
          <a:bodyPr wrap="square">
            <a:spAutoFit/>
          </a:bodyPr>
          <a:lstStyle/>
          <a:p>
            <a:pPr algn="l"/>
            <a:r>
              <a:rPr lang="sv-SE" sz="2800" b="1" i="0" dirty="0">
                <a:solidFill>
                  <a:srgbClr val="202124"/>
                </a:solidFill>
                <a:effectLst/>
                <a:latin typeface="arial" panose="020B0604020202020204" pitchFamily="34" charset="0"/>
              </a:rPr>
              <a:t>Vad menas med GDPR?</a:t>
            </a:r>
          </a:p>
          <a:p>
            <a:pPr algn="l"/>
            <a:endParaRPr lang="sv-SE" sz="1200" dirty="0">
              <a:solidFill>
                <a:srgbClr val="202124"/>
              </a:solidFill>
              <a:latin typeface="arial" panose="020B0604020202020204" pitchFamily="34" charset="0"/>
            </a:endParaRPr>
          </a:p>
          <a:p>
            <a:r>
              <a:rPr lang="sv-SE" sz="2800" b="0" i="0" dirty="0">
                <a:solidFill>
                  <a:srgbClr val="2A2A2A"/>
                </a:solidFill>
                <a:effectLst/>
                <a:latin typeface="Arial" panose="020B0604020202020204" pitchFamily="34" charset="0"/>
                <a:cs typeface="Arial" panose="020B0604020202020204" pitchFamily="34" charset="0"/>
              </a:rPr>
              <a:t>General Data </a:t>
            </a:r>
            <a:r>
              <a:rPr lang="sv-SE" sz="2800" b="0" i="0" dirty="0" err="1">
                <a:solidFill>
                  <a:srgbClr val="2A2A2A"/>
                </a:solidFill>
                <a:effectLst/>
                <a:latin typeface="Arial" panose="020B0604020202020204" pitchFamily="34" charset="0"/>
                <a:cs typeface="Arial" panose="020B0604020202020204" pitchFamily="34" charset="0"/>
              </a:rPr>
              <a:t>Protection</a:t>
            </a:r>
            <a:r>
              <a:rPr lang="sv-SE" sz="2800" b="0" i="0" dirty="0">
                <a:solidFill>
                  <a:srgbClr val="2A2A2A"/>
                </a:solidFill>
                <a:effectLst/>
                <a:latin typeface="Arial" panose="020B0604020202020204" pitchFamily="34" charset="0"/>
                <a:cs typeface="Arial" panose="020B0604020202020204" pitchFamily="34" charset="0"/>
              </a:rPr>
              <a:t> </a:t>
            </a:r>
            <a:r>
              <a:rPr lang="sv-SE" sz="2800" b="0" i="0" dirty="0" err="1">
                <a:solidFill>
                  <a:srgbClr val="2A2A2A"/>
                </a:solidFill>
                <a:effectLst/>
                <a:latin typeface="Arial" panose="020B0604020202020204" pitchFamily="34" charset="0"/>
                <a:cs typeface="Arial" panose="020B0604020202020204" pitchFamily="34" charset="0"/>
              </a:rPr>
              <a:t>Regulation</a:t>
            </a:r>
            <a:endParaRPr lang="sv-SE" sz="2800" b="0" i="0" dirty="0">
              <a:solidFill>
                <a:srgbClr val="202124"/>
              </a:solidFill>
              <a:effectLst/>
              <a:latin typeface="arial" panose="020B0604020202020204" pitchFamily="34" charset="0"/>
            </a:endParaRPr>
          </a:p>
          <a:p>
            <a:pPr algn="l"/>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b="0" i="0" dirty="0">
                <a:solidFill>
                  <a:srgbClr val="202124"/>
                </a:solidFill>
                <a:effectLst/>
                <a:latin typeface="arial" panose="020B0604020202020204" pitchFamily="34" charset="0"/>
              </a:rPr>
              <a:t>Dataskyddsförordningen, </a:t>
            </a:r>
            <a:r>
              <a:rPr lang="sv-SE" sz="2800" b="1" i="0" dirty="0">
                <a:solidFill>
                  <a:srgbClr val="202124"/>
                </a:solidFill>
                <a:effectLst/>
                <a:latin typeface="arial" panose="020B0604020202020204" pitchFamily="34" charset="0"/>
              </a:rPr>
              <a:t>GDPR</a:t>
            </a:r>
            <a:r>
              <a:rPr lang="sv-SE" sz="2800" b="0" i="0" dirty="0">
                <a:solidFill>
                  <a:srgbClr val="202124"/>
                </a:solidFill>
                <a:effectLst/>
                <a:latin typeface="arial" panose="020B0604020202020204" pitchFamily="34" charset="0"/>
              </a:rPr>
              <a:t>, stärker rättigheterna för dig som privatperson.</a:t>
            </a: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b="0" i="0" dirty="0">
                <a:solidFill>
                  <a:srgbClr val="202124"/>
                </a:solidFill>
                <a:effectLst/>
                <a:latin typeface="arial" panose="020B0604020202020204" pitchFamily="34" charset="0"/>
              </a:rPr>
              <a:t>Du har bland annat rätt att få reda på vilka personuppgifter om dig som ett företag eller annan organisation hanterar, rätt att få felaktiga personuppgifter korrigerade och i vissa fall rätt att få uppgifter raderade.</a:t>
            </a:r>
          </a:p>
        </p:txBody>
      </p:sp>
    </p:spTree>
    <p:extLst>
      <p:ext uri="{BB962C8B-B14F-4D97-AF65-F5344CB8AC3E}">
        <p14:creationId xmlns:p14="http://schemas.microsoft.com/office/powerpoint/2010/main" val="390594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5755422"/>
          </a:xfrm>
          <a:prstGeom prst="rect">
            <a:avLst/>
          </a:prstGeom>
          <a:noFill/>
        </p:spPr>
        <p:txBody>
          <a:bodyPr wrap="square">
            <a:spAutoFit/>
          </a:bodyPr>
          <a:lstStyle/>
          <a:p>
            <a:pPr algn="l"/>
            <a:r>
              <a:rPr lang="sv-SE" sz="2800" dirty="0">
                <a:solidFill>
                  <a:srgbClr val="202124"/>
                </a:solidFill>
                <a:latin typeface="arial" panose="020B0604020202020204" pitchFamily="34" charset="0"/>
              </a:rPr>
              <a:t>Hur</a:t>
            </a:r>
            <a:r>
              <a:rPr lang="sv-SE" sz="2800" b="0" i="0" dirty="0">
                <a:solidFill>
                  <a:srgbClr val="202124"/>
                </a:solidFill>
                <a:effectLst/>
                <a:latin typeface="arial" panose="020B0604020202020204" pitchFamily="34" charset="0"/>
              </a:rPr>
              <a:t> påverkas man som fotograf av GDPR?</a:t>
            </a:r>
          </a:p>
          <a:p>
            <a:pPr algn="l"/>
            <a:endParaRPr lang="sv-SE" sz="1200" dirty="0">
              <a:solidFill>
                <a:srgbClr val="202124"/>
              </a:solidFill>
              <a:latin typeface="arial" panose="020B0604020202020204" pitchFamily="34" charset="0"/>
            </a:endParaRPr>
          </a:p>
          <a:p>
            <a:pPr algn="l"/>
            <a:r>
              <a:rPr lang="sv-SE" sz="2800" dirty="0">
                <a:solidFill>
                  <a:srgbClr val="2A2A2A"/>
                </a:solidFill>
                <a:latin typeface="Arial" panose="020B0604020202020204" pitchFamily="34" charset="0"/>
                <a:cs typeface="Arial" panose="020B0604020202020204" pitchFamily="34" charset="0"/>
              </a:rPr>
              <a:t>Sammanfattning</a:t>
            </a:r>
            <a:endParaRPr lang="sv-SE" sz="2800" b="0" i="0" dirty="0">
              <a:solidFill>
                <a:srgbClr val="2A2A2A"/>
              </a:solidFill>
              <a:effectLst/>
              <a:latin typeface="Arial" panose="020B0604020202020204" pitchFamily="34" charset="0"/>
              <a:cs typeface="Arial" panose="020B0604020202020204" pitchFamily="34" charset="0"/>
            </a:endParaRPr>
          </a:p>
          <a:p>
            <a:pPr algn="l"/>
            <a:endParaRPr lang="sv-SE" sz="1200" dirty="0">
              <a:solidFill>
                <a:srgbClr val="2A2A2A"/>
              </a:solidFill>
              <a:latin typeface="Arial" panose="020B0604020202020204" pitchFamily="34" charset="0"/>
              <a:cs typeface="Arial" panose="020B0604020202020204" pitchFamily="34" charset="0"/>
            </a:endParaRPr>
          </a:p>
          <a:p>
            <a:pPr marL="457200" indent="-457200" algn="l">
              <a:buFont typeface="Wingdings" pitchFamily="2" charset="2"/>
              <a:buChar char="ü"/>
            </a:pPr>
            <a:r>
              <a:rPr lang="sv-SE" sz="2800" b="0" i="0" dirty="0">
                <a:solidFill>
                  <a:srgbClr val="2A2A2A"/>
                </a:solidFill>
                <a:effectLst/>
                <a:latin typeface="Georgia" panose="02040502050405020303" pitchFamily="18" charset="0"/>
              </a:rPr>
              <a:t>Om ditt fotograferande kan anses vara journalistiskt eller konstnärligt behöver du inte stödja din verksamhet på någon av de rättsliga grunderna</a:t>
            </a:r>
          </a:p>
          <a:p>
            <a:pPr algn="l"/>
            <a:endParaRPr lang="sv-SE" sz="1200" b="0" i="0" dirty="0">
              <a:solidFill>
                <a:srgbClr val="2A2A2A"/>
              </a:solidFill>
              <a:effectLst/>
              <a:latin typeface="Georgia" panose="02040502050405020303" pitchFamily="18" charset="0"/>
            </a:endParaRPr>
          </a:p>
          <a:p>
            <a:pPr marL="457200" indent="-457200" algn="l">
              <a:buFont typeface="Wingdings" pitchFamily="2" charset="2"/>
              <a:buChar char="ü"/>
            </a:pPr>
            <a:r>
              <a:rPr lang="sv-SE" sz="2800" dirty="0">
                <a:solidFill>
                  <a:srgbClr val="2A2A2A"/>
                </a:solidFill>
                <a:latin typeface="Georgia" panose="02040502050405020303" pitchFamily="18" charset="0"/>
              </a:rPr>
              <a:t>Annars behövs </a:t>
            </a:r>
            <a:r>
              <a:rPr lang="sv-SE" sz="2800" b="0" i="0" dirty="0">
                <a:solidFill>
                  <a:srgbClr val="2A2A2A"/>
                </a:solidFill>
                <a:effectLst/>
                <a:latin typeface="Georgia" panose="02040502050405020303" pitchFamily="18" charset="0"/>
              </a:rPr>
              <a:t>samtycke, avtal eller intresseavvägning.</a:t>
            </a:r>
          </a:p>
          <a:p>
            <a:pPr algn="l"/>
            <a:endParaRPr lang="sv-SE" sz="1200" b="0" i="0" dirty="0">
              <a:solidFill>
                <a:srgbClr val="2A2A2A"/>
              </a:solidFill>
              <a:effectLst/>
              <a:latin typeface="Georgia" panose="02040502050405020303" pitchFamily="18" charset="0"/>
            </a:endParaRPr>
          </a:p>
          <a:p>
            <a:pPr marL="457200" indent="-457200" algn="l">
              <a:buFont typeface="Wingdings" pitchFamily="2" charset="2"/>
              <a:buChar char="ü"/>
            </a:pPr>
            <a:r>
              <a:rPr lang="sv-SE" sz="2800" dirty="0">
                <a:solidFill>
                  <a:srgbClr val="2A2A2A"/>
                </a:solidFill>
                <a:latin typeface="Georgia" panose="02040502050405020303" pitchFamily="18" charset="0"/>
              </a:rPr>
              <a:t>O</a:t>
            </a:r>
            <a:r>
              <a:rPr lang="sv-SE" sz="2800" b="0" i="0" dirty="0">
                <a:solidFill>
                  <a:srgbClr val="2A2A2A"/>
                </a:solidFill>
                <a:effectLst/>
                <a:latin typeface="Georgia" panose="02040502050405020303" pitchFamily="18" charset="0"/>
              </a:rPr>
              <a:t>m dina bilder inte kan anses ingå i något av undantagen, såsom det konstnärliga, kan du ändå med hjälp av ett utgivningsbevis känna dig trygg – för då passerar du under ”GDPR-radarn”. Men då krävs det att du har en webbsida eller databas, för att få utgivningsbevis.</a:t>
            </a:r>
            <a:endParaRPr lang="sv-SE" sz="28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62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78B2319-B06A-AEF6-1658-F08A9E35A6AE}"/>
              </a:ext>
            </a:extLst>
          </p:cNvPr>
          <p:cNvSpPr txBox="1"/>
          <p:nvPr/>
        </p:nvSpPr>
        <p:spPr>
          <a:xfrm>
            <a:off x="3049859" y="3105835"/>
            <a:ext cx="6099716" cy="646331"/>
          </a:xfrm>
          <a:prstGeom prst="rect">
            <a:avLst/>
          </a:prstGeom>
          <a:noFill/>
        </p:spPr>
        <p:txBody>
          <a:bodyPr wrap="square">
            <a:spAutoFit/>
          </a:bodyPr>
          <a:lstStyle/>
          <a:p>
            <a:r>
              <a:rPr lang="sv-SE" dirty="0" err="1"/>
              <a:t>https</a:t>
            </a:r>
            <a:r>
              <a:rPr lang="sv-SE" dirty="0"/>
              <a:t>://</a:t>
            </a:r>
            <a:r>
              <a:rPr lang="sv-SE" dirty="0" err="1"/>
              <a:t>www.kamerabild.se</a:t>
            </a:r>
            <a:r>
              <a:rPr lang="sv-SE" dirty="0"/>
              <a:t>/nyheter/lag-</a:t>
            </a:r>
            <a:r>
              <a:rPr lang="sv-SE" dirty="0" err="1"/>
              <a:t>upphovsr</a:t>
            </a:r>
            <a:r>
              <a:rPr lang="sv-SE" dirty="0"/>
              <a:t>-</a:t>
            </a:r>
            <a:r>
              <a:rPr lang="sv-SE" dirty="0" err="1"/>
              <a:t>tt</a:t>
            </a:r>
            <a:r>
              <a:rPr lang="sv-SE" dirty="0"/>
              <a:t>/</a:t>
            </a:r>
            <a:r>
              <a:rPr lang="sv-SE" dirty="0" err="1"/>
              <a:t>gdpr</a:t>
            </a:r>
            <a:r>
              <a:rPr lang="sv-SE" dirty="0"/>
              <a:t>-s-p-verkas-fotografer-av-den-nya-lagen</a:t>
            </a:r>
          </a:p>
        </p:txBody>
      </p:sp>
    </p:spTree>
    <p:extLst>
      <p:ext uri="{BB962C8B-B14F-4D97-AF65-F5344CB8AC3E}">
        <p14:creationId xmlns:p14="http://schemas.microsoft.com/office/powerpoint/2010/main" val="181491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5570756"/>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Hur</a:t>
            </a:r>
            <a:r>
              <a:rPr lang="sv-SE" sz="2800" b="1" i="0" dirty="0">
                <a:solidFill>
                  <a:srgbClr val="202124"/>
                </a:solidFill>
                <a:effectLst/>
                <a:latin typeface="arial" panose="020B0604020202020204" pitchFamily="34" charset="0"/>
              </a:rPr>
              <a:t> påverkas man som fotograf av GDPR?</a:t>
            </a:r>
          </a:p>
          <a:p>
            <a:pPr algn="l"/>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b="0" i="0" dirty="0">
                <a:solidFill>
                  <a:srgbClr val="202124"/>
                </a:solidFill>
                <a:effectLst/>
                <a:latin typeface="arial" panose="020B0604020202020204" pitchFamily="34" charset="0"/>
              </a:rPr>
              <a:t>Syftet med GDPR</a:t>
            </a:r>
            <a:r>
              <a:rPr lang="sv-SE" sz="2800" dirty="0">
                <a:solidFill>
                  <a:srgbClr val="202124"/>
                </a:solidFill>
                <a:latin typeface="arial" panose="020B0604020202020204" pitchFamily="34" charset="0"/>
              </a:rPr>
              <a:t>, som är en förordning i EU, är att den personliga integriteten ska skyddas!</a:t>
            </a: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Eftersom bilder ingår i begreppet personuppgifter så påverkas fotografering av den nya lagen.</a:t>
            </a: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Personuppgift är allt som går att koppla till en levande person</a:t>
            </a:r>
          </a:p>
          <a:p>
            <a:pPr marL="914400" lvl="1" indent="-457200">
              <a:buFont typeface="Arial" panose="020B0604020202020204" pitchFamily="34" charset="0"/>
              <a:buChar char="•"/>
            </a:pPr>
            <a:r>
              <a:rPr lang="sv-SE" sz="2800" b="0" i="0" dirty="0">
                <a:solidFill>
                  <a:srgbClr val="202124"/>
                </a:solidFill>
                <a:effectLst/>
                <a:latin typeface="arial" panose="020B0604020202020204" pitchFamily="34" charset="0"/>
              </a:rPr>
              <a:t>namn, adress, personnummer, IP-nummer</a:t>
            </a: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Klädsel, hårfärg, tatueringar </a:t>
            </a:r>
            <a:r>
              <a:rPr lang="sv-SE" sz="2800" dirty="0" err="1">
                <a:solidFill>
                  <a:srgbClr val="202124"/>
                </a:solidFill>
                <a:latin typeface="arial" panose="020B0604020202020204" pitchFamily="34" charset="0"/>
              </a:rPr>
              <a:t>etc</a:t>
            </a:r>
            <a:endParaRPr lang="sv-SE" sz="2800" dirty="0">
              <a:solidFill>
                <a:srgbClr val="202124"/>
              </a:solidFill>
              <a:latin typeface="arial" panose="020B0604020202020204" pitchFamily="34" charset="0"/>
            </a:endParaRP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Det gör att även bilder där personer är med är personuppgifter!</a:t>
            </a:r>
            <a:endParaRPr lang="sv-SE" sz="28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79938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801986"/>
            <a:ext cx="10189294" cy="3847207"/>
          </a:xfrm>
          <a:prstGeom prst="rect">
            <a:avLst/>
          </a:prstGeom>
          <a:noFill/>
        </p:spPr>
        <p:txBody>
          <a:bodyPr wrap="square">
            <a:spAutoFit/>
          </a:bodyPr>
          <a:lstStyle/>
          <a:p>
            <a:pPr algn="l"/>
            <a:r>
              <a:rPr lang="sv-SE" sz="2800" b="1" i="0" dirty="0">
                <a:solidFill>
                  <a:srgbClr val="202124"/>
                </a:solidFill>
                <a:effectLst/>
                <a:latin typeface="arial" panose="020B0604020202020204" pitchFamily="34" charset="0"/>
              </a:rPr>
              <a:t>Vad regleras i GDPR?</a:t>
            </a:r>
          </a:p>
          <a:p>
            <a:pPr algn="l"/>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b="0" i="0" dirty="0">
                <a:solidFill>
                  <a:srgbClr val="202124"/>
                </a:solidFill>
                <a:effectLst/>
                <a:latin typeface="arial" panose="020B0604020202020204" pitchFamily="34" charset="0"/>
              </a:rPr>
              <a:t>Lagen styr sedan över själva behandlingen av uppgifterna!</a:t>
            </a: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Allt som görs med personuppgiften</a:t>
            </a:r>
          </a:p>
          <a:p>
            <a:pPr lvl="1"/>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Från det att man trycker på exponeringsknappen tills att bilden raderas helt, dvs från samtliga minneskort och hårddiskar.</a:t>
            </a:r>
          </a:p>
          <a:p>
            <a:pPr marL="914400" lvl="1" indent="-457200">
              <a:buFont typeface="Arial" panose="020B0604020202020204" pitchFamily="34" charset="0"/>
              <a:buChar char="•"/>
            </a:pPr>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Hela den hanteringen kräver tillstånd!</a:t>
            </a:r>
          </a:p>
        </p:txBody>
      </p:sp>
    </p:spTree>
    <p:extLst>
      <p:ext uri="{BB962C8B-B14F-4D97-AF65-F5344CB8AC3E}">
        <p14:creationId xmlns:p14="http://schemas.microsoft.com/office/powerpoint/2010/main" val="159511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3416320"/>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Vilka rättsliga grunder finns?</a:t>
            </a:r>
            <a:endParaRPr lang="sv-SE" sz="2800" b="1" i="0" dirty="0">
              <a:solidFill>
                <a:srgbClr val="202124"/>
              </a:solidFill>
              <a:effectLst/>
              <a:latin typeface="arial" panose="020B0604020202020204" pitchFamily="34" charset="0"/>
            </a:endParaRPr>
          </a:p>
          <a:p>
            <a:pPr algn="l"/>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Rättsliga g</a:t>
            </a:r>
            <a:r>
              <a:rPr lang="sv-SE" sz="2800" b="0" i="0" dirty="0">
                <a:solidFill>
                  <a:srgbClr val="202124"/>
                </a:solidFill>
                <a:effectLst/>
                <a:latin typeface="arial" panose="020B0604020202020204" pitchFamily="34" charset="0"/>
              </a:rPr>
              <a:t>runder för att fotografera med personer i bild kräver:</a:t>
            </a:r>
          </a:p>
          <a:p>
            <a:pPr marL="171450" indent="-171450" algn="l">
              <a:buFont typeface="Wingdings" pitchFamily="2" charset="2"/>
              <a:buChar char="ü"/>
            </a:pPr>
            <a:endParaRPr lang="sv-SE" sz="1200" b="0" i="0" dirty="0">
              <a:solidFill>
                <a:srgbClr val="202124"/>
              </a:solidFill>
              <a:effectLst/>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Samtycke</a:t>
            </a:r>
          </a:p>
          <a:p>
            <a:pPr marL="628650" lvl="1" indent="-171450">
              <a:buFont typeface="Arial" panose="020B0604020202020204" pitchFamily="34" charset="0"/>
              <a:buChar char="•"/>
            </a:pPr>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Avtal</a:t>
            </a:r>
          </a:p>
          <a:p>
            <a:pPr marL="628650" lvl="1" indent="-171450">
              <a:buFont typeface="Arial" panose="020B0604020202020204" pitchFamily="34" charset="0"/>
              <a:buChar char="•"/>
            </a:pPr>
            <a:endParaRPr lang="sv-SE" sz="1200" dirty="0">
              <a:solidFill>
                <a:srgbClr val="202124"/>
              </a:solidFill>
              <a:latin typeface="arial" panose="020B0604020202020204" pitchFamily="34" charset="0"/>
            </a:endParaRP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intresseavvägning</a:t>
            </a:r>
          </a:p>
        </p:txBody>
      </p:sp>
      <p:pic>
        <p:nvPicPr>
          <p:cNvPr id="3" name="Bildobjekt 2" descr="En bild som visar fågel, rovfågel, uggla, sitter&#10;&#10;Automatiskt genererad beskrivning">
            <a:extLst>
              <a:ext uri="{FF2B5EF4-FFF2-40B4-BE49-F238E27FC236}">
                <a16:creationId xmlns:a16="http://schemas.microsoft.com/office/drawing/2014/main" id="{5A196A6A-8637-C489-7393-ABA514BA4E9B}"/>
              </a:ext>
            </a:extLst>
          </p:cNvPr>
          <p:cNvPicPr>
            <a:picLocks noChangeAspect="1"/>
          </p:cNvPicPr>
          <p:nvPr/>
        </p:nvPicPr>
        <p:blipFill>
          <a:blip r:embed="rId2"/>
          <a:stretch>
            <a:fillRect/>
          </a:stretch>
        </p:blipFill>
        <p:spPr>
          <a:xfrm>
            <a:off x="6030763" y="2257198"/>
            <a:ext cx="4239908" cy="3716058"/>
          </a:xfrm>
          <a:prstGeom prst="rect">
            <a:avLst/>
          </a:prstGeom>
        </p:spPr>
      </p:pic>
    </p:spTree>
    <p:extLst>
      <p:ext uri="{BB962C8B-B14F-4D97-AF65-F5344CB8AC3E}">
        <p14:creationId xmlns:p14="http://schemas.microsoft.com/office/powerpoint/2010/main" val="2061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524315"/>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Vad innebär samtycke?</a:t>
            </a:r>
            <a:endParaRPr lang="sv-SE" sz="1200" b="1" dirty="0">
              <a:solidFill>
                <a:srgbClr val="202124"/>
              </a:solidFill>
              <a:latin typeface="arial" panose="020B0604020202020204" pitchFamily="34" charset="0"/>
            </a:endParaRPr>
          </a:p>
          <a:p>
            <a:pPr algn="l"/>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Samtycke innebär att du frågar den som blir fotograferad för att få ett tillstånd från denne.</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Samtycket bör, enligt GDPR, då lämnas ”genom en entydig bekräftande handling som innebär ett frivilligt, specifikt, informerat och otvetydigt medgivande från den registrerades sida om att denne godkänner behandling av personuppgifter rörande honom eller henne”.</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Lagen ställer inga krav på hur du får samtycke.</a:t>
            </a:r>
          </a:p>
        </p:txBody>
      </p:sp>
    </p:spTree>
    <p:extLst>
      <p:ext uri="{BB962C8B-B14F-4D97-AF65-F5344CB8AC3E}">
        <p14:creationId xmlns:p14="http://schemas.microsoft.com/office/powerpoint/2010/main" val="371510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2616101"/>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Avtal</a:t>
            </a:r>
            <a:r>
              <a:rPr lang="sv-SE" sz="2800" b="1" i="0" dirty="0">
                <a:solidFill>
                  <a:srgbClr val="202124"/>
                </a:solidFill>
                <a:effectLst/>
                <a:latin typeface="arial" panose="020B0604020202020204" pitchFamily="34" charset="0"/>
              </a:rPr>
              <a:t>?</a:t>
            </a:r>
          </a:p>
          <a:p>
            <a:pPr algn="l"/>
            <a:endParaRPr lang="sv-SE" sz="1200" b="0" i="0" dirty="0">
              <a:solidFill>
                <a:srgbClr val="202124"/>
              </a:solidFill>
              <a:effectLst/>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Ett formaliserat avtal om publicering, mångfaldigande, användning etc.</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Ett avtal kan vara muntligt men ett skriftligt avtal är att rekommendera.</a:t>
            </a:r>
          </a:p>
        </p:txBody>
      </p:sp>
    </p:spTree>
    <p:extLst>
      <p:ext uri="{BB962C8B-B14F-4D97-AF65-F5344CB8AC3E}">
        <p14:creationId xmlns:p14="http://schemas.microsoft.com/office/powerpoint/2010/main" val="325322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4708981"/>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Vad ska finnas med i ett avtal?</a:t>
            </a:r>
            <a:endParaRPr lang="sv-SE" sz="2800" b="1" i="0" dirty="0">
              <a:solidFill>
                <a:srgbClr val="202124"/>
              </a:solidFill>
              <a:effectLst/>
              <a:latin typeface="arial" panose="020B0604020202020204" pitchFamily="34" charset="0"/>
            </a:endParaRPr>
          </a:p>
          <a:p>
            <a:pPr algn="l" fontAlgn="base"/>
            <a:endParaRPr lang="sv-SE" sz="1200" dirty="0">
              <a:solidFill>
                <a:srgbClr val="202124"/>
              </a:solidFill>
              <a:latin typeface="arial" panose="020B0604020202020204" pitchFamily="34" charset="0"/>
            </a:endParaRPr>
          </a:p>
          <a:p>
            <a:pPr marL="457200" indent="-457200" fontAlgn="base">
              <a:buFont typeface="Wingdings" pitchFamily="2" charset="2"/>
              <a:buChar char="ü"/>
            </a:pPr>
            <a:r>
              <a:rPr lang="sv-SE" sz="2800" dirty="0">
                <a:solidFill>
                  <a:srgbClr val="2A2A2A"/>
                </a:solidFill>
                <a:latin typeface="Georgia" panose="02040502050405020303" pitchFamily="18" charset="0"/>
              </a:rPr>
              <a:t>Syftet med avtalet!</a:t>
            </a:r>
          </a:p>
          <a:p>
            <a:pPr fontAlgn="base"/>
            <a:endParaRPr lang="sv-SE" sz="1200" dirty="0">
              <a:solidFill>
                <a:srgbClr val="2A2A2A"/>
              </a:solidFill>
              <a:latin typeface="Georgia" panose="02040502050405020303" pitchFamily="18" charset="0"/>
            </a:endParaRPr>
          </a:p>
          <a:p>
            <a:pPr marL="457200" indent="-457200" algn="l" fontAlgn="base">
              <a:buFont typeface="Wingdings" pitchFamily="2" charset="2"/>
              <a:buChar char="ü"/>
            </a:pPr>
            <a:r>
              <a:rPr lang="sv-SE" sz="2800" dirty="0">
                <a:solidFill>
                  <a:srgbClr val="2A2A2A"/>
                </a:solidFill>
                <a:latin typeface="Georgia" panose="02040502050405020303" pitchFamily="18" charset="0"/>
              </a:rPr>
              <a:t>Vilka som har ingått avtal!</a:t>
            </a:r>
          </a:p>
          <a:p>
            <a:pPr algn="l" fontAlgn="base"/>
            <a:endParaRPr lang="sv-SE" sz="1200" dirty="0">
              <a:solidFill>
                <a:srgbClr val="2A2A2A"/>
              </a:solidFill>
              <a:latin typeface="Georgia" panose="02040502050405020303" pitchFamily="18" charset="0"/>
            </a:endParaRPr>
          </a:p>
          <a:p>
            <a:pPr marL="457200" indent="-457200" algn="l" fontAlgn="base">
              <a:buFont typeface="Wingdings" pitchFamily="2" charset="2"/>
              <a:buChar char="ü"/>
            </a:pPr>
            <a:r>
              <a:rPr lang="sv-SE" sz="2800" dirty="0">
                <a:solidFill>
                  <a:srgbClr val="2A2A2A"/>
                </a:solidFill>
                <a:latin typeface="Georgia" panose="02040502050405020303" pitchFamily="18" charset="0"/>
              </a:rPr>
              <a:t>Avtalets omfattning!</a:t>
            </a:r>
          </a:p>
          <a:p>
            <a:pPr marL="914400" lvl="1" indent="-457200" fontAlgn="base">
              <a:buFont typeface="Arial" panose="020B0604020202020204" pitchFamily="34" charset="0"/>
              <a:buChar char="•"/>
            </a:pPr>
            <a:r>
              <a:rPr lang="sv-SE" sz="2800" dirty="0">
                <a:solidFill>
                  <a:srgbClr val="2A2A2A"/>
                </a:solidFill>
                <a:latin typeface="Georgia" panose="02040502050405020303" pitchFamily="18" charset="0"/>
              </a:rPr>
              <a:t>Antalet bilder!</a:t>
            </a:r>
          </a:p>
          <a:p>
            <a:pPr marL="914400" lvl="1" indent="-457200" fontAlgn="base">
              <a:buFont typeface="Arial" panose="020B0604020202020204" pitchFamily="34" charset="0"/>
              <a:buChar char="•"/>
            </a:pPr>
            <a:r>
              <a:rPr lang="sv-SE" sz="2800" dirty="0">
                <a:solidFill>
                  <a:srgbClr val="2A2A2A"/>
                </a:solidFill>
                <a:latin typeface="Georgia" panose="02040502050405020303" pitchFamily="18" charset="0"/>
              </a:rPr>
              <a:t>Vad bilderna ska användas till!</a:t>
            </a:r>
          </a:p>
          <a:p>
            <a:pPr marL="914400" lvl="1" indent="-457200" fontAlgn="base">
              <a:buFont typeface="Arial" panose="020B0604020202020204" pitchFamily="34" charset="0"/>
              <a:buChar char="•"/>
            </a:pPr>
            <a:r>
              <a:rPr lang="sv-SE" sz="2800" dirty="0">
                <a:solidFill>
                  <a:srgbClr val="2A2A2A"/>
                </a:solidFill>
                <a:latin typeface="Georgia" panose="02040502050405020303" pitchFamily="18" charset="0"/>
              </a:rPr>
              <a:t>Hantering av en förändring av användningen!</a:t>
            </a:r>
          </a:p>
          <a:p>
            <a:pPr marL="914400" lvl="1" indent="-457200" fontAlgn="base">
              <a:buFont typeface="Arial" panose="020B0604020202020204" pitchFamily="34" charset="0"/>
              <a:buChar char="•"/>
            </a:pPr>
            <a:r>
              <a:rPr lang="sv-SE" sz="2800" dirty="0">
                <a:solidFill>
                  <a:srgbClr val="2A2A2A"/>
                </a:solidFill>
                <a:latin typeface="Georgia" panose="02040502050405020303" pitchFamily="18" charset="0"/>
              </a:rPr>
              <a:t>Hur länge bilderna får sparas!</a:t>
            </a:r>
          </a:p>
          <a:p>
            <a:pPr lvl="1" fontAlgn="base"/>
            <a:endParaRPr lang="sv-SE" sz="1200" dirty="0">
              <a:solidFill>
                <a:srgbClr val="2A2A2A"/>
              </a:solidFill>
              <a:latin typeface="Georgia" panose="02040502050405020303" pitchFamily="18" charset="0"/>
            </a:endParaRPr>
          </a:p>
          <a:p>
            <a:pPr marL="457200" indent="-457200" algn="l" fontAlgn="base">
              <a:buFont typeface="Wingdings" pitchFamily="2" charset="2"/>
              <a:buChar char="ü"/>
            </a:pPr>
            <a:r>
              <a:rPr lang="sv-SE" sz="2800" dirty="0">
                <a:solidFill>
                  <a:srgbClr val="2A2A2A"/>
                </a:solidFill>
                <a:latin typeface="Georgia" panose="02040502050405020303" pitchFamily="18" charset="0"/>
              </a:rPr>
              <a:t>Underskrifter av båda parter</a:t>
            </a:r>
          </a:p>
        </p:txBody>
      </p:sp>
    </p:spTree>
    <p:extLst>
      <p:ext uri="{BB962C8B-B14F-4D97-AF65-F5344CB8AC3E}">
        <p14:creationId xmlns:p14="http://schemas.microsoft.com/office/powerpoint/2010/main" val="71439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CD35A8B-2F71-FF7A-5ECF-214C5A27E363}"/>
              </a:ext>
            </a:extLst>
          </p:cNvPr>
          <p:cNvSpPr txBox="1"/>
          <p:nvPr/>
        </p:nvSpPr>
        <p:spPr>
          <a:xfrm>
            <a:off x="1001353" y="582067"/>
            <a:ext cx="10189294" cy="3477875"/>
          </a:xfrm>
          <a:prstGeom prst="rect">
            <a:avLst/>
          </a:prstGeom>
          <a:noFill/>
        </p:spPr>
        <p:txBody>
          <a:bodyPr wrap="square">
            <a:spAutoFit/>
          </a:bodyPr>
          <a:lstStyle/>
          <a:p>
            <a:pPr algn="l"/>
            <a:r>
              <a:rPr lang="sv-SE" sz="2800" b="1" dirty="0">
                <a:solidFill>
                  <a:srgbClr val="202124"/>
                </a:solidFill>
                <a:latin typeface="arial" panose="020B0604020202020204" pitchFamily="34" charset="0"/>
              </a:rPr>
              <a:t>Intresseavvägning?</a:t>
            </a:r>
            <a:endParaRPr lang="sv-SE" sz="2800" b="1" i="0" dirty="0">
              <a:solidFill>
                <a:srgbClr val="202124"/>
              </a:solidFill>
              <a:effectLst/>
              <a:latin typeface="arial" panose="020B0604020202020204" pitchFamily="34" charset="0"/>
            </a:endParaRPr>
          </a:p>
          <a:p>
            <a:pPr algn="l"/>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b="0" i="0" dirty="0">
                <a:solidFill>
                  <a:srgbClr val="202124"/>
                </a:solidFill>
                <a:effectLst/>
                <a:latin typeface="arial" panose="020B0604020202020204" pitchFamily="34" charset="0"/>
              </a:rPr>
              <a:t>Om det varken finns </a:t>
            </a:r>
            <a:r>
              <a:rPr lang="sv-SE" sz="2800" dirty="0">
                <a:solidFill>
                  <a:srgbClr val="202124"/>
                </a:solidFill>
                <a:latin typeface="arial" panose="020B0604020202020204" pitchFamily="34" charset="0"/>
              </a:rPr>
              <a:t>samtycke eller avtal.</a:t>
            </a:r>
          </a:p>
          <a:p>
            <a:pPr marL="171450" indent="-171450" algn="l">
              <a:buFont typeface="Wingdings" pitchFamily="2" charset="2"/>
              <a:buChar char="ü"/>
            </a:pPr>
            <a:endParaRPr lang="sv-SE" sz="1200" dirty="0">
              <a:solidFill>
                <a:srgbClr val="202124"/>
              </a:solidFill>
              <a:latin typeface="arial" panose="020B0604020202020204" pitchFamily="34" charset="0"/>
            </a:endParaRPr>
          </a:p>
          <a:p>
            <a:pPr marL="457200" indent="-457200" algn="l">
              <a:buFont typeface="Wingdings" pitchFamily="2" charset="2"/>
              <a:buChar char="ü"/>
            </a:pPr>
            <a:r>
              <a:rPr lang="sv-SE" sz="2800" dirty="0">
                <a:solidFill>
                  <a:srgbClr val="202124"/>
                </a:solidFill>
                <a:latin typeface="arial" panose="020B0604020202020204" pitchFamily="34" charset="0"/>
              </a:rPr>
              <a:t>Då vägs det egna intresset av att göra den här behandlingen mot den vars personuppgifter det gäller.</a:t>
            </a:r>
          </a:p>
          <a:p>
            <a:pPr marL="914400" lvl="1" indent="-457200">
              <a:buFont typeface="Arial" panose="020B0604020202020204" pitchFamily="34" charset="0"/>
              <a:buChar char="•"/>
            </a:pPr>
            <a:r>
              <a:rPr lang="sv-SE" sz="2800" dirty="0">
                <a:solidFill>
                  <a:srgbClr val="202124"/>
                </a:solidFill>
                <a:latin typeface="arial" panose="020B0604020202020204" pitchFamily="34" charset="0"/>
              </a:rPr>
              <a:t>Om det av någon anledning kan vara viktigare att du får behandla de här bilderna än att den personliga integriteten bevaras hos dem som syns på bilderna.</a:t>
            </a:r>
          </a:p>
        </p:txBody>
      </p:sp>
    </p:spTree>
    <p:extLst>
      <p:ext uri="{BB962C8B-B14F-4D97-AF65-F5344CB8AC3E}">
        <p14:creationId xmlns:p14="http://schemas.microsoft.com/office/powerpoint/2010/main" val="11708309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1187</Words>
  <Application>Microsoft Office PowerPoint</Application>
  <PresentationFormat>Bredbild</PresentationFormat>
  <Paragraphs>148</Paragraphs>
  <Slides>21</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Arial</vt:lpstr>
      <vt:lpstr>Arial</vt:lpstr>
      <vt:lpstr>Calibri</vt:lpstr>
      <vt:lpstr>Calibri Light</vt:lpstr>
      <vt:lpstr>Georgia</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Leijström</dc:creator>
  <cp:lastModifiedBy>Mikael Wiklund</cp:lastModifiedBy>
  <cp:revision>9</cp:revision>
  <dcterms:created xsi:type="dcterms:W3CDTF">2023-03-07T12:27:11Z</dcterms:created>
  <dcterms:modified xsi:type="dcterms:W3CDTF">2024-11-30T09:44:54Z</dcterms:modified>
</cp:coreProperties>
</file>