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57" r:id="rId4"/>
    <p:sldId id="263" r:id="rId5"/>
    <p:sldId id="261" r:id="rId6"/>
    <p:sldId id="262" r:id="rId7"/>
    <p:sldId id="260" r:id="rId8"/>
    <p:sldId id="279" r:id="rId9"/>
    <p:sldId id="264" r:id="rId10"/>
    <p:sldId id="266" r:id="rId11"/>
    <p:sldId id="267" r:id="rId12"/>
    <p:sldId id="269" r:id="rId13"/>
    <p:sldId id="268" r:id="rId14"/>
    <p:sldId id="271" r:id="rId15"/>
    <p:sldId id="270" r:id="rId16"/>
    <p:sldId id="273" r:id="rId17"/>
    <p:sldId id="274" r:id="rId18"/>
    <p:sldId id="278" r:id="rId19"/>
    <p:sldId id="275" r:id="rId20"/>
    <p:sldId id="276" r:id="rId21"/>
    <p:sldId id="277" r:id="rId22"/>
    <p:sldId id="259"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5"/>
    <p:restoredTop sz="94694"/>
  </p:normalViewPr>
  <p:slideViewPr>
    <p:cSldViewPr snapToGrid="0">
      <p:cViewPr varScale="1">
        <p:scale>
          <a:sx n="98" d="100"/>
          <a:sy n="98"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690D02-FA7D-4322-EB10-63C2F2BE23D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112CC6F-A7D6-769E-6CD4-63FEDCE22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D7BA48C-9205-9866-B6DD-7D272E7A2702}"/>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5" name="Platshållare för sidfot 4">
            <a:extLst>
              <a:ext uri="{FF2B5EF4-FFF2-40B4-BE49-F238E27FC236}">
                <a16:creationId xmlns:a16="http://schemas.microsoft.com/office/drawing/2014/main" id="{4AE8CD75-CA17-A5B0-B827-C82CC67967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A5C615-88F2-5BA5-154C-EBDB38D2D5D7}"/>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98647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E8CD65-7B9E-6CFC-E514-72C23D44DEB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D2F9C8A-40A5-47C0-A9E0-7C33999CE78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980296A-0292-6AB5-2B9A-6DA73832FDA2}"/>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5" name="Platshållare för sidfot 4">
            <a:extLst>
              <a:ext uri="{FF2B5EF4-FFF2-40B4-BE49-F238E27FC236}">
                <a16:creationId xmlns:a16="http://schemas.microsoft.com/office/drawing/2014/main" id="{08BCF6AF-EF02-0542-8188-3678C86F5C6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72E6212-523F-1792-DCC5-A184836DD49B}"/>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83370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A0D3A56-91BF-C2A6-5E5C-993FF3A3298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73EB027-3A33-F235-C6D3-F68D5ACCFB6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4A8C0E8-A5AB-9FDA-38D0-35C70C58400D}"/>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5" name="Platshållare för sidfot 4">
            <a:extLst>
              <a:ext uri="{FF2B5EF4-FFF2-40B4-BE49-F238E27FC236}">
                <a16:creationId xmlns:a16="http://schemas.microsoft.com/office/drawing/2014/main" id="{84DE65CC-D7F4-3229-6459-24254544F07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278B7C-2D57-A01D-E837-E3877EAA22DE}"/>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88607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A22999-30F2-7C15-C536-DFD40846808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1AF81E7-4300-95D1-7165-18E872D533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9A6B085-0D35-777D-2076-1C13A5F5C69B}"/>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5" name="Platshållare för sidfot 4">
            <a:extLst>
              <a:ext uri="{FF2B5EF4-FFF2-40B4-BE49-F238E27FC236}">
                <a16:creationId xmlns:a16="http://schemas.microsoft.com/office/drawing/2014/main" id="{3B15EA6C-6594-DE78-E0E7-651AF289FE6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6E1D546-D79D-F0D6-A082-68787D513EC0}"/>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6338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AC5E0-DB27-A29D-C2C9-E7E97502724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BB065DE-59A0-C89A-0BC4-DF7EDEE8DD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3F68F70-F0BF-88AD-A61B-ABC2D62612E9}"/>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5" name="Platshållare för sidfot 4">
            <a:extLst>
              <a:ext uri="{FF2B5EF4-FFF2-40B4-BE49-F238E27FC236}">
                <a16:creationId xmlns:a16="http://schemas.microsoft.com/office/drawing/2014/main" id="{BD8E05DF-0CBF-AD59-BFAC-B63E12D17D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C6DAE8-C472-74FF-DA5A-980FF615DEBA}"/>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131966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21740F-0E0C-6653-39CB-F5157620D26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850BE06-52E2-EBFA-2244-EE9182734EA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3202619-4BDB-047E-AB42-9C0419DE3C7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E361100-47E4-015C-61D3-7AC167D093D7}"/>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6" name="Platshållare för sidfot 5">
            <a:extLst>
              <a:ext uri="{FF2B5EF4-FFF2-40B4-BE49-F238E27FC236}">
                <a16:creationId xmlns:a16="http://schemas.microsoft.com/office/drawing/2014/main" id="{048F8C7D-B305-415D-057F-40C4B94798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13DF7CE-7B98-9C32-D6C1-94D8BAF8FF34}"/>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213770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F2FFA-3848-5241-6894-3C0791F31F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7F3AA00-C704-E14B-7181-F6EA511F4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A07C039-AF49-AD37-9E06-3D34C3A220C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D71851A-B25B-F205-9AF8-FFC171DA87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243A7F2-C260-A515-1995-6675B1CED3D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CBA7CE4-7EE6-1473-EE75-98BEA563E803}"/>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8" name="Platshållare för sidfot 7">
            <a:extLst>
              <a:ext uri="{FF2B5EF4-FFF2-40B4-BE49-F238E27FC236}">
                <a16:creationId xmlns:a16="http://schemas.microsoft.com/office/drawing/2014/main" id="{2DE9B16D-1697-6D47-F8E6-D2A831586CA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DA932B5-4706-0F9F-BDCF-8CA9F1FA4B65}"/>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321972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8D432C-B219-A503-CDC2-EB7013F3B9E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C9F3005-9C83-F8A3-BA4D-FCD830E2C67C}"/>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4" name="Platshållare för sidfot 3">
            <a:extLst>
              <a:ext uri="{FF2B5EF4-FFF2-40B4-BE49-F238E27FC236}">
                <a16:creationId xmlns:a16="http://schemas.microsoft.com/office/drawing/2014/main" id="{59C84DA1-5A86-8948-4C58-10AA9796BFE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2D2BC51-F068-F7C3-4209-FF66742513D6}"/>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327305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540ACE9-16F5-5240-D84B-1BBFEA4910CC}"/>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3" name="Platshållare för sidfot 2">
            <a:extLst>
              <a:ext uri="{FF2B5EF4-FFF2-40B4-BE49-F238E27FC236}">
                <a16:creationId xmlns:a16="http://schemas.microsoft.com/office/drawing/2014/main" id="{E7C91FF0-AC04-6940-3E4C-5D3F1A966C4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201CBDA-1D2B-47E0-4330-EE3FFF0B3EE0}"/>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106118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2862F-28DD-DF25-EB4E-0AB5FF30A18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D443EBB-E1EB-75B4-2D06-374A2937B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1555864-1963-126C-9F91-39C9E8166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31CDB13-B5A6-32A8-0187-F18ED60751BC}"/>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6" name="Platshållare för sidfot 5">
            <a:extLst>
              <a:ext uri="{FF2B5EF4-FFF2-40B4-BE49-F238E27FC236}">
                <a16:creationId xmlns:a16="http://schemas.microsoft.com/office/drawing/2014/main" id="{7A4E28B9-766B-7174-32C7-E72610FF67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E3B9B8A-DC57-8D3A-8CDB-5FD12369D532}"/>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34331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DC7FE-1057-DF9B-CEEA-C55F3CE8003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C4EEA5F-AE22-0973-D4FF-A104BD34A6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EE84821-E864-71DD-479E-08DDF73DC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3797AD3-63AD-82B7-06A6-715CA3B85831}"/>
              </a:ext>
            </a:extLst>
          </p:cNvPr>
          <p:cNvSpPr>
            <a:spLocks noGrp="1"/>
          </p:cNvSpPr>
          <p:nvPr>
            <p:ph type="dt" sz="half" idx="10"/>
          </p:nvPr>
        </p:nvSpPr>
        <p:spPr/>
        <p:txBody>
          <a:bodyPr/>
          <a:lstStyle/>
          <a:p>
            <a:fld id="{57F96BFF-9BC8-3647-BFAD-12E8815CB5FE}" type="datetimeFigureOut">
              <a:rPr lang="sv-SE" smtClean="0"/>
              <a:t>2024-11-30</a:t>
            </a:fld>
            <a:endParaRPr lang="sv-SE"/>
          </a:p>
        </p:txBody>
      </p:sp>
      <p:sp>
        <p:nvSpPr>
          <p:cNvPr id="6" name="Platshållare för sidfot 5">
            <a:extLst>
              <a:ext uri="{FF2B5EF4-FFF2-40B4-BE49-F238E27FC236}">
                <a16:creationId xmlns:a16="http://schemas.microsoft.com/office/drawing/2014/main" id="{40D97242-467D-FB2F-F865-C4BEE975942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21FC05-DCD6-3BCC-C6D5-15C7FA498EFD}"/>
              </a:ext>
            </a:extLst>
          </p:cNvPr>
          <p:cNvSpPr>
            <a:spLocks noGrp="1"/>
          </p:cNvSpPr>
          <p:nvPr>
            <p:ph type="sldNum" sz="quarter" idx="12"/>
          </p:nvPr>
        </p:nvSpPr>
        <p:spPr/>
        <p:txBody>
          <a:bodyPr/>
          <a:lstStyle/>
          <a:p>
            <a:fld id="{64FF1368-F2FE-F14D-937E-4F270EAD2B35}" type="slidenum">
              <a:rPr lang="sv-SE" smtClean="0"/>
              <a:t>‹#›</a:t>
            </a:fld>
            <a:endParaRPr lang="sv-SE"/>
          </a:p>
        </p:txBody>
      </p:sp>
    </p:spTree>
    <p:extLst>
      <p:ext uri="{BB962C8B-B14F-4D97-AF65-F5344CB8AC3E}">
        <p14:creationId xmlns:p14="http://schemas.microsoft.com/office/powerpoint/2010/main" val="305858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063746A-5634-1A9F-2F3F-8E462A6816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2525516-7610-BD45-386F-72FCBCCA6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2F49FF6-51C1-86FA-DA5E-81C18E895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96BFF-9BC8-3647-BFAD-12E8815CB5FE}" type="datetimeFigureOut">
              <a:rPr lang="sv-SE" smtClean="0"/>
              <a:t>2024-11-30</a:t>
            </a:fld>
            <a:endParaRPr lang="sv-SE"/>
          </a:p>
        </p:txBody>
      </p:sp>
      <p:sp>
        <p:nvSpPr>
          <p:cNvPr id="5" name="Platshållare för sidfot 4">
            <a:extLst>
              <a:ext uri="{FF2B5EF4-FFF2-40B4-BE49-F238E27FC236}">
                <a16:creationId xmlns:a16="http://schemas.microsoft.com/office/drawing/2014/main" id="{05AEE9E8-CC42-D83B-AA3F-BF7B47B0A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6C3EC6A-3796-2A15-5595-71ABEB8DD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F1368-F2FE-F14D-937E-4F270EAD2B35}" type="slidenum">
              <a:rPr lang="sv-SE" smtClean="0"/>
              <a:t>‹#›</a:t>
            </a:fld>
            <a:endParaRPr lang="sv-SE"/>
          </a:p>
        </p:txBody>
      </p:sp>
    </p:spTree>
    <p:extLst>
      <p:ext uri="{BB962C8B-B14F-4D97-AF65-F5344CB8AC3E}">
        <p14:creationId xmlns:p14="http://schemas.microsoft.com/office/powerpoint/2010/main" val="17268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ruta 3">
            <a:extLst>
              <a:ext uri="{FF2B5EF4-FFF2-40B4-BE49-F238E27FC236}">
                <a16:creationId xmlns:a16="http://schemas.microsoft.com/office/drawing/2014/main" id="{ABA16A9B-C235-954A-A6F7-3ED5E422ADD8}"/>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err="1">
                <a:latin typeface="+mj-lt"/>
                <a:ea typeface="+mj-ea"/>
                <a:cs typeface="+mj-cs"/>
              </a:rPr>
              <a:t>Minneskort</a:t>
            </a:r>
            <a:endParaRPr lang="en-US" sz="4800" dirty="0">
              <a:latin typeface="+mj-lt"/>
              <a:ea typeface="+mj-ea"/>
              <a:cs typeface="+mj-cs"/>
            </a:endParaRP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Awas.. Jangan Salah Beli SD Card Card! Begini Cara Baca Kodenya! |  rumaheditor.com">
            <a:extLst>
              <a:ext uri="{FF2B5EF4-FFF2-40B4-BE49-F238E27FC236}">
                <a16:creationId xmlns:a16="http://schemas.microsoft.com/office/drawing/2014/main" id="{5C37D00C-F76B-F923-7D49-13ED2C148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669" y="876300"/>
            <a:ext cx="635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5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0A47BFB-EE1A-CC43-6DB2-06569BD15AD1}"/>
              </a:ext>
            </a:extLst>
          </p:cNvPr>
          <p:cNvSpPr txBox="1"/>
          <p:nvPr/>
        </p:nvSpPr>
        <p:spPr>
          <a:xfrm>
            <a:off x="488437" y="336331"/>
            <a:ext cx="2929392" cy="677108"/>
          </a:xfrm>
          <a:prstGeom prst="rect">
            <a:avLst/>
          </a:prstGeom>
          <a:noFill/>
        </p:spPr>
        <p:txBody>
          <a:bodyPr wrap="none" rtlCol="0">
            <a:spAutoFit/>
          </a:bodyPr>
          <a:lstStyle/>
          <a:p>
            <a:r>
              <a:rPr lang="sv-SE" sz="2000" b="1" dirty="0"/>
              <a:t>Olika typer av minneskort</a:t>
            </a:r>
          </a:p>
          <a:p>
            <a:endParaRPr lang="sv-SE" dirty="0"/>
          </a:p>
        </p:txBody>
      </p:sp>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6063198"/>
          </a:xfrm>
          <a:prstGeom prst="rect">
            <a:avLst/>
          </a:prstGeom>
          <a:noFill/>
        </p:spPr>
        <p:txBody>
          <a:bodyPr wrap="square" rtlCol="0">
            <a:spAutoFit/>
          </a:bodyPr>
          <a:lstStyle/>
          <a:p>
            <a:r>
              <a:rPr lang="sv-SE" b="1" dirty="0"/>
              <a:t>Vilket minneskort</a:t>
            </a:r>
          </a:p>
          <a:p>
            <a:pPr algn="l"/>
            <a:endParaRPr lang="sv-SE" sz="1000" dirty="0"/>
          </a:p>
          <a:p>
            <a:r>
              <a:rPr lang="sv-SE" b="0" i="0" dirty="0">
                <a:solidFill>
                  <a:srgbClr val="202122"/>
                </a:solidFill>
                <a:effectLst/>
              </a:rPr>
              <a:t>Vilken typ av minneskort är naturligtvis helt avgörande av vilken kortläsare som kameran har. Vanliga minneskort har varit SD och CF men börjar övergå i de nyare kamerorna till </a:t>
            </a:r>
            <a:r>
              <a:rPr lang="sv-SE" b="0" i="0" dirty="0" err="1">
                <a:solidFill>
                  <a:srgbClr val="202122"/>
                </a:solidFill>
                <a:effectLst/>
              </a:rPr>
              <a:t>Cfexpress</a:t>
            </a:r>
            <a:r>
              <a:rPr lang="sv-SE" b="0" i="0" dirty="0">
                <a:solidFill>
                  <a:srgbClr val="202122"/>
                </a:solidFill>
                <a:effectLst/>
              </a:rPr>
              <a:t>. Ibland finns två olika kortläsare i en kamera en för CF och en för SD och genast finns en valsituation. I kortläsare för SD går det ju också att använda </a:t>
            </a:r>
            <a:r>
              <a:rPr lang="sv-SE" b="0" i="0" dirty="0" err="1">
                <a:solidFill>
                  <a:srgbClr val="202122"/>
                </a:solidFill>
                <a:effectLst/>
              </a:rPr>
              <a:t>MicroSD</a:t>
            </a:r>
            <a:r>
              <a:rPr lang="sv-SE" b="0" i="0" dirty="0">
                <a:solidFill>
                  <a:srgbClr val="202122"/>
                </a:solidFill>
                <a:effectLst/>
              </a:rPr>
              <a:t>-kort med adapter.</a:t>
            </a:r>
            <a:endParaRPr lang="sv-SE" b="0" i="0" dirty="0">
              <a:solidFill>
                <a:srgbClr val="000000"/>
              </a:solidFill>
              <a:effectLst/>
            </a:endParaRPr>
          </a:p>
          <a:p>
            <a:endParaRPr lang="sv-SE" sz="1800" dirty="0">
              <a:solidFill>
                <a:srgbClr val="000000"/>
              </a:solidFill>
            </a:endParaRPr>
          </a:p>
          <a:p>
            <a:pPr algn="l"/>
            <a:r>
              <a:rPr lang="sv-SE" b="1" i="1" dirty="0">
                <a:solidFill>
                  <a:srgbClr val="000000"/>
                </a:solidFill>
                <a:latin typeface="Calibri" panose="020F0502020204030204" pitchFamily="34" charset="0"/>
              </a:rPr>
              <a:t>SD-kortet</a:t>
            </a:r>
          </a:p>
          <a:p>
            <a:pPr algn="l"/>
            <a:r>
              <a:rPr lang="sv-SE" dirty="0">
                <a:solidFill>
                  <a:srgbClr val="000000"/>
                </a:solidFill>
                <a:latin typeface="a"/>
              </a:rPr>
              <a:t>K</a:t>
            </a:r>
            <a:r>
              <a:rPr lang="sv-SE" b="0" i="0" dirty="0">
                <a:solidFill>
                  <a:srgbClr val="000000"/>
                </a:solidFill>
                <a:effectLst/>
                <a:latin typeface="a"/>
              </a:rPr>
              <a:t>apaciteten klassas av SDHC och SDXC. Det är det vanligaste minneskortet för både kompakt- och systemkameror för foto och video, och används även i många ljudinspelare.</a:t>
            </a:r>
          </a:p>
          <a:p>
            <a:pPr algn="l"/>
            <a:endParaRPr lang="sv-SE" dirty="0">
              <a:solidFill>
                <a:srgbClr val="000000"/>
              </a:solidFill>
              <a:latin typeface="a"/>
            </a:endParaRPr>
          </a:p>
          <a:p>
            <a:pPr algn="l"/>
            <a:r>
              <a:rPr lang="sv-SE" b="0" i="0" dirty="0">
                <a:solidFill>
                  <a:srgbClr val="000000"/>
                </a:solidFill>
                <a:effectLst/>
                <a:latin typeface="a"/>
              </a:rPr>
              <a:t>Två olika standarder finns, UHS-I och UHS-II, och används beroende på hur snabb överföring du behöver ha.</a:t>
            </a:r>
          </a:p>
          <a:p>
            <a:pPr algn="l"/>
            <a:endParaRPr lang="sv-SE" dirty="0">
              <a:solidFill>
                <a:srgbClr val="000000"/>
              </a:solidFill>
              <a:latin typeface="a"/>
            </a:endParaRPr>
          </a:p>
          <a:p>
            <a:pPr algn="l"/>
            <a:r>
              <a:rPr lang="sv-SE" b="0" i="0" dirty="0">
                <a:solidFill>
                  <a:srgbClr val="000000"/>
                </a:solidFill>
                <a:effectLst/>
                <a:latin typeface="a"/>
              </a:rPr>
              <a:t>Finns i minnesstorlekarna 2 Gigabyte (GB) – 512 GB även om det är svårt att få tag i minnen med låg kapacitet.</a:t>
            </a:r>
          </a:p>
          <a:p>
            <a:pPr algn="l"/>
            <a:endParaRPr lang="sv-SE" dirty="0">
              <a:solidFill>
                <a:srgbClr val="000000"/>
              </a:solidFill>
              <a:latin typeface="a"/>
            </a:endParaRPr>
          </a:p>
          <a:p>
            <a:pPr algn="l"/>
            <a:r>
              <a:rPr lang="sv-SE" b="0" i="0" dirty="0">
                <a:solidFill>
                  <a:srgbClr val="000000"/>
                </a:solidFill>
                <a:effectLst/>
                <a:latin typeface="a"/>
              </a:rPr>
              <a:t>Sedan finns också en klassning 1-10</a:t>
            </a:r>
          </a:p>
          <a:p>
            <a:endParaRPr lang="sv-SE" sz="1800" b="0" i="0" dirty="0">
              <a:solidFill>
                <a:srgbClr val="000000"/>
              </a:solidFill>
              <a:effectLst/>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pic>
        <p:nvPicPr>
          <p:cNvPr id="13316" name="Picture 4" descr="SanDisk Standard 32GB SDHC-minneskort (SDSDB-032G-B35) | Dustinhome.se">
            <a:extLst>
              <a:ext uri="{FF2B5EF4-FFF2-40B4-BE49-F238E27FC236}">
                <a16:creationId xmlns:a16="http://schemas.microsoft.com/office/drawing/2014/main" id="{4EB6B111-69D7-2C23-FD00-2E0F78A97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37" y="1997530"/>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27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Hur snabbt är minneskortet? Bild på SD-kort 170 mb/s">
            <a:extLst>
              <a:ext uri="{FF2B5EF4-FFF2-40B4-BE49-F238E27FC236}">
                <a16:creationId xmlns:a16="http://schemas.microsoft.com/office/drawing/2014/main" id="{B8B4428A-B27F-6558-1ACC-6466E307F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9" y="1321216"/>
            <a:ext cx="3699214" cy="4231031"/>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F0A47BFB-EE1A-CC43-6DB2-06569BD15AD1}"/>
              </a:ext>
            </a:extLst>
          </p:cNvPr>
          <p:cNvSpPr txBox="1"/>
          <p:nvPr/>
        </p:nvSpPr>
        <p:spPr>
          <a:xfrm>
            <a:off x="488437" y="336331"/>
            <a:ext cx="2929392" cy="677108"/>
          </a:xfrm>
          <a:prstGeom prst="rect">
            <a:avLst/>
          </a:prstGeom>
          <a:noFill/>
        </p:spPr>
        <p:txBody>
          <a:bodyPr wrap="none" rtlCol="0">
            <a:spAutoFit/>
          </a:bodyPr>
          <a:lstStyle/>
          <a:p>
            <a:r>
              <a:rPr lang="sv-SE" sz="2000" b="1" dirty="0"/>
              <a:t>Olika typer av minneskort</a:t>
            </a:r>
          </a:p>
          <a:p>
            <a:endParaRPr lang="sv-SE" dirty="0"/>
          </a:p>
        </p:txBody>
      </p:sp>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6063198"/>
          </a:xfrm>
          <a:prstGeom prst="rect">
            <a:avLst/>
          </a:prstGeom>
          <a:noFill/>
        </p:spPr>
        <p:txBody>
          <a:bodyPr wrap="square" rtlCol="0">
            <a:spAutoFit/>
          </a:bodyPr>
          <a:lstStyle/>
          <a:p>
            <a:r>
              <a:rPr lang="sv-SE" b="1" dirty="0"/>
              <a:t>Vilket minneskort (forts.)</a:t>
            </a:r>
          </a:p>
          <a:p>
            <a:pPr algn="l"/>
            <a:endParaRPr lang="sv-SE" sz="1000" dirty="0"/>
          </a:p>
          <a:p>
            <a:pPr algn="l"/>
            <a:r>
              <a:rPr lang="sv-SE" b="1" i="0" dirty="0">
                <a:solidFill>
                  <a:srgbClr val="000000"/>
                </a:solidFill>
                <a:effectLst/>
                <a:latin typeface="b"/>
              </a:rPr>
              <a:t>Överföringshastigheter</a:t>
            </a:r>
          </a:p>
          <a:p>
            <a:pPr algn="l"/>
            <a:r>
              <a:rPr lang="sv-SE" b="0" i="0" dirty="0">
                <a:solidFill>
                  <a:srgbClr val="000000"/>
                </a:solidFill>
                <a:effectLst/>
                <a:latin typeface="a"/>
              </a:rPr>
              <a:t>Det finns två olika överföringshastigheter för minneskort, nämligen läs- och skrivhastighet som anges i MB/s. Läshastigheten är vanligtvis den högre hastigheten som tillverkarna brukar ange på framsidan av minneskortet.</a:t>
            </a:r>
          </a:p>
          <a:p>
            <a:pPr algn="l"/>
            <a:endParaRPr lang="sv-SE" b="0" i="0" dirty="0">
              <a:solidFill>
                <a:srgbClr val="000000"/>
              </a:solidFill>
              <a:effectLst/>
              <a:latin typeface="a"/>
            </a:endParaRPr>
          </a:p>
          <a:p>
            <a:pPr algn="l"/>
            <a:r>
              <a:rPr lang="sv-SE" b="1" i="0" dirty="0">
                <a:solidFill>
                  <a:srgbClr val="000000"/>
                </a:solidFill>
                <a:effectLst/>
                <a:latin typeface="b"/>
              </a:rPr>
              <a:t>Läshastighet </a:t>
            </a:r>
          </a:p>
          <a:p>
            <a:pPr algn="l"/>
            <a:r>
              <a:rPr lang="sv-SE" b="0" i="0" dirty="0">
                <a:solidFill>
                  <a:srgbClr val="000000"/>
                </a:solidFill>
                <a:effectLst/>
                <a:latin typeface="a"/>
              </a:rPr>
              <a:t>Hur snabbt kortet klarar av att visa och föra över data (bilder/videor) från kortet till exempelvis en dator.</a:t>
            </a:r>
          </a:p>
          <a:p>
            <a:pPr algn="l"/>
            <a:endParaRPr lang="sv-SE" b="0" i="0" dirty="0">
              <a:solidFill>
                <a:srgbClr val="000000"/>
              </a:solidFill>
              <a:effectLst/>
              <a:latin typeface="a"/>
            </a:endParaRPr>
          </a:p>
          <a:p>
            <a:pPr algn="l"/>
            <a:r>
              <a:rPr lang="sv-SE" b="1" i="0" dirty="0">
                <a:solidFill>
                  <a:srgbClr val="000000"/>
                </a:solidFill>
                <a:effectLst/>
                <a:latin typeface="b"/>
              </a:rPr>
              <a:t>Skrivhastighet</a:t>
            </a:r>
          </a:p>
          <a:p>
            <a:pPr algn="l"/>
            <a:r>
              <a:rPr lang="sv-SE" b="0" i="0" dirty="0">
                <a:solidFill>
                  <a:srgbClr val="000000"/>
                </a:solidFill>
                <a:effectLst/>
                <a:latin typeface="a"/>
              </a:rPr>
              <a:t>Hur snabbt kortet klarar att skriva (spara) data, det vill säga bilder och videor. Hög skrivhastighet är viktigt vid seriebildstagning.</a:t>
            </a:r>
          </a:p>
          <a:p>
            <a:pPr algn="l"/>
            <a:r>
              <a:rPr lang="sv-SE" b="0" i="0" dirty="0">
                <a:solidFill>
                  <a:srgbClr val="000000"/>
                </a:solidFill>
                <a:effectLst/>
                <a:latin typeface="a"/>
              </a:rPr>
              <a:t>Titta på den tekniska specifikationen som du hittar på minneskortets produktsida, så kan du se vad läs- respektive skrivhastigheten är. I exempelbilden ser du ett minneskort med en skrivhastighet på 120 MB/s och en läshastighet på 250 MB/s. Det innebär att det är ett snabbt UHS-II SDXC-kort.</a:t>
            </a:r>
          </a:p>
          <a:p>
            <a:pPr marL="285750" indent="-285750" algn="l">
              <a:buFont typeface="Arial" panose="020B0604020202020204" pitchFamily="34" charset="0"/>
              <a:buChar char="•"/>
            </a:pPr>
            <a:endParaRPr lang="sv-SE" dirty="0">
              <a:solidFill>
                <a:srgbClr val="000000"/>
              </a:solidFill>
              <a:latin typeface="a"/>
            </a:endParaRPr>
          </a:p>
          <a:p>
            <a:pPr algn="l"/>
            <a:endParaRPr lang="sv-SE" b="0" i="0" dirty="0">
              <a:solidFill>
                <a:srgbClr val="000000"/>
              </a:solidFill>
              <a:effectLst/>
              <a:latin typeface="a"/>
            </a:endParaRPr>
          </a:p>
          <a:p>
            <a:endParaRPr lang="sv-SE" sz="1800" b="0" i="0" dirty="0">
              <a:solidFill>
                <a:srgbClr val="000000"/>
              </a:solidFill>
              <a:effectLst/>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spTree>
    <p:extLst>
      <p:ext uri="{BB962C8B-B14F-4D97-AF65-F5344CB8AC3E}">
        <p14:creationId xmlns:p14="http://schemas.microsoft.com/office/powerpoint/2010/main" val="391825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0A47BFB-EE1A-CC43-6DB2-06569BD15AD1}"/>
              </a:ext>
            </a:extLst>
          </p:cNvPr>
          <p:cNvSpPr txBox="1"/>
          <p:nvPr/>
        </p:nvSpPr>
        <p:spPr>
          <a:xfrm>
            <a:off x="488437" y="336331"/>
            <a:ext cx="2929392" cy="677108"/>
          </a:xfrm>
          <a:prstGeom prst="rect">
            <a:avLst/>
          </a:prstGeom>
          <a:noFill/>
        </p:spPr>
        <p:txBody>
          <a:bodyPr wrap="none" rtlCol="0">
            <a:spAutoFit/>
          </a:bodyPr>
          <a:lstStyle/>
          <a:p>
            <a:r>
              <a:rPr lang="sv-SE" sz="2000" b="1" dirty="0"/>
              <a:t>Olika typer av minneskort</a:t>
            </a:r>
          </a:p>
          <a:p>
            <a:endParaRPr lang="sv-SE" dirty="0"/>
          </a:p>
        </p:txBody>
      </p:sp>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5755422"/>
          </a:xfrm>
          <a:prstGeom prst="rect">
            <a:avLst/>
          </a:prstGeom>
          <a:noFill/>
        </p:spPr>
        <p:txBody>
          <a:bodyPr wrap="square" rtlCol="0">
            <a:spAutoFit/>
          </a:bodyPr>
          <a:lstStyle/>
          <a:p>
            <a:r>
              <a:rPr lang="sv-SE" b="1" dirty="0"/>
              <a:t>Vilket minneskort (forts.)</a:t>
            </a:r>
          </a:p>
          <a:p>
            <a:pPr algn="l"/>
            <a:endParaRPr lang="sv-SE" sz="1000" dirty="0"/>
          </a:p>
          <a:p>
            <a:pPr algn="l"/>
            <a:r>
              <a:rPr lang="sv-SE" b="1" i="0" dirty="0">
                <a:solidFill>
                  <a:srgbClr val="000000"/>
                </a:solidFill>
                <a:effectLst/>
                <a:latin typeface="b"/>
              </a:rPr>
              <a:t>Skillnaden mellan UHS-I och UHS-II</a:t>
            </a:r>
          </a:p>
          <a:p>
            <a:pPr algn="l"/>
            <a:r>
              <a:rPr lang="sv-SE" b="0" i="0" dirty="0">
                <a:solidFill>
                  <a:srgbClr val="000000"/>
                </a:solidFill>
                <a:effectLst/>
                <a:latin typeface="a"/>
              </a:rPr>
              <a:t>UHS står för Ultra </a:t>
            </a:r>
            <a:r>
              <a:rPr lang="sv-SE" b="0" i="0" dirty="0" err="1">
                <a:solidFill>
                  <a:srgbClr val="000000"/>
                </a:solidFill>
                <a:effectLst/>
                <a:latin typeface="a"/>
              </a:rPr>
              <a:t>High</a:t>
            </a:r>
            <a:r>
              <a:rPr lang="sv-SE" b="0" i="0" dirty="0">
                <a:solidFill>
                  <a:srgbClr val="000000"/>
                </a:solidFill>
                <a:effectLst/>
                <a:latin typeface="a"/>
              </a:rPr>
              <a:t> Speed och är själva gränssnittet (bus). Det finns två olika hastigheter på dessa, nämligen UHS-I och UHS-II. Den senare är mer än dubbelt så snabb än sin föregångare, men då krävs att din kamera stöder UHS-II. Utseendemässigt skiljer sig UHS-II-korten mot UHS-I genom att de har en extra uppsättning kontakter på kortet som ger stöd för högre överföringshastighet.</a:t>
            </a:r>
          </a:p>
          <a:p>
            <a:pPr algn="l"/>
            <a:endParaRPr lang="sv-SE" sz="800" b="0" i="0" dirty="0">
              <a:solidFill>
                <a:srgbClr val="000000"/>
              </a:solidFill>
              <a:effectLst/>
              <a:latin typeface="a"/>
            </a:endParaRPr>
          </a:p>
          <a:p>
            <a:pPr marL="285750" indent="-285750" algn="l">
              <a:buFont typeface="Arial" panose="020B0604020202020204" pitchFamily="34" charset="0"/>
              <a:buChar char="•"/>
            </a:pPr>
            <a:r>
              <a:rPr lang="sv-SE" b="0" i="0" dirty="0">
                <a:solidFill>
                  <a:srgbClr val="000000"/>
                </a:solidFill>
                <a:effectLst/>
                <a:latin typeface="a"/>
              </a:rPr>
              <a:t>UHS-I: Teoretisk hastighet upp till 104 mb/s</a:t>
            </a:r>
          </a:p>
          <a:p>
            <a:pPr algn="l"/>
            <a:endParaRPr lang="sv-SE" sz="800" b="0" i="0" dirty="0">
              <a:solidFill>
                <a:srgbClr val="000000"/>
              </a:solidFill>
              <a:effectLst/>
              <a:latin typeface="a"/>
            </a:endParaRPr>
          </a:p>
          <a:p>
            <a:pPr marL="285750" indent="-285750" algn="l">
              <a:buFont typeface="Arial" panose="020B0604020202020204" pitchFamily="34" charset="0"/>
              <a:buChar char="•"/>
            </a:pPr>
            <a:r>
              <a:rPr lang="sv-SE" b="0" i="0" dirty="0">
                <a:solidFill>
                  <a:srgbClr val="000000"/>
                </a:solidFill>
                <a:effectLst/>
                <a:latin typeface="a"/>
              </a:rPr>
              <a:t>UHS-II: Teoretisk </a:t>
            </a:r>
            <a:r>
              <a:rPr lang="sv-SE" b="0" i="0" dirty="0" err="1">
                <a:solidFill>
                  <a:srgbClr val="000000"/>
                </a:solidFill>
                <a:effectLst/>
                <a:latin typeface="a"/>
              </a:rPr>
              <a:t>hastiget</a:t>
            </a:r>
            <a:r>
              <a:rPr lang="sv-SE" b="0" i="0" dirty="0">
                <a:solidFill>
                  <a:srgbClr val="000000"/>
                </a:solidFill>
                <a:effectLst/>
                <a:latin typeface="a"/>
              </a:rPr>
              <a:t> upp till 312 mb/s</a:t>
            </a:r>
          </a:p>
          <a:p>
            <a:pPr marL="285750" indent="-285750" algn="l">
              <a:buFont typeface="Arial" panose="020B0604020202020204" pitchFamily="34" charset="0"/>
              <a:buChar char="•"/>
            </a:pPr>
            <a:endParaRPr lang="sv-SE" dirty="0">
              <a:solidFill>
                <a:srgbClr val="000000"/>
              </a:solidFill>
              <a:latin typeface="a"/>
            </a:endParaRPr>
          </a:p>
          <a:p>
            <a:pPr algn="l"/>
            <a:endParaRPr lang="sv-SE" b="0" i="0" dirty="0">
              <a:solidFill>
                <a:srgbClr val="000000"/>
              </a:solidFill>
              <a:effectLst/>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endParaRPr lang="sv-SE" sz="1800" b="0" i="0" dirty="0">
              <a:solidFill>
                <a:srgbClr val="000000"/>
              </a:solidFill>
              <a:effectLst/>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pic>
        <p:nvPicPr>
          <p:cNvPr id="15364" name="Picture 4" descr="Skillnaden mellan UHS-I och UHS-II">
            <a:extLst>
              <a:ext uri="{FF2B5EF4-FFF2-40B4-BE49-F238E27FC236}">
                <a16:creationId xmlns:a16="http://schemas.microsoft.com/office/drawing/2014/main" id="{C2F47D82-8345-C779-28CF-56B1DEF7E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9" y="1098526"/>
            <a:ext cx="3699213" cy="423103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Vilket minneksort ska jag använda för film och video">
            <a:extLst>
              <a:ext uri="{FF2B5EF4-FFF2-40B4-BE49-F238E27FC236}">
                <a16:creationId xmlns:a16="http://schemas.microsoft.com/office/drawing/2014/main" id="{AC8FF0FC-5F2B-286D-DFE6-E0706FF6A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79" y="1300232"/>
            <a:ext cx="3699215" cy="423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7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0A47BFB-EE1A-CC43-6DB2-06569BD15AD1}"/>
              </a:ext>
            </a:extLst>
          </p:cNvPr>
          <p:cNvSpPr txBox="1"/>
          <p:nvPr/>
        </p:nvSpPr>
        <p:spPr>
          <a:xfrm>
            <a:off x="488437" y="336331"/>
            <a:ext cx="2929392" cy="677108"/>
          </a:xfrm>
          <a:prstGeom prst="rect">
            <a:avLst/>
          </a:prstGeom>
          <a:noFill/>
        </p:spPr>
        <p:txBody>
          <a:bodyPr wrap="none" rtlCol="0">
            <a:spAutoFit/>
          </a:bodyPr>
          <a:lstStyle/>
          <a:p>
            <a:r>
              <a:rPr lang="sv-SE" sz="2000" b="1" dirty="0"/>
              <a:t>Olika typer av minneskort</a:t>
            </a:r>
          </a:p>
          <a:p>
            <a:endParaRPr lang="sv-SE" dirty="0"/>
          </a:p>
        </p:txBody>
      </p:sp>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6340197"/>
          </a:xfrm>
          <a:prstGeom prst="rect">
            <a:avLst/>
          </a:prstGeom>
          <a:noFill/>
        </p:spPr>
        <p:txBody>
          <a:bodyPr wrap="square" rtlCol="0">
            <a:spAutoFit/>
          </a:bodyPr>
          <a:lstStyle/>
          <a:p>
            <a:r>
              <a:rPr lang="sv-SE" b="1" dirty="0"/>
              <a:t>Vilket minneskort (forts.)</a:t>
            </a:r>
          </a:p>
          <a:p>
            <a:pPr algn="l"/>
            <a:endParaRPr lang="sv-SE" sz="1000" dirty="0"/>
          </a:p>
          <a:p>
            <a:pPr algn="l"/>
            <a:r>
              <a:rPr lang="sv-SE" b="1" i="0" dirty="0">
                <a:solidFill>
                  <a:srgbClr val="000000"/>
                </a:solidFill>
                <a:effectLst/>
                <a:latin typeface="b"/>
              </a:rPr>
              <a:t>Videoklassningar för SD-kort</a:t>
            </a:r>
          </a:p>
          <a:p>
            <a:pPr algn="l"/>
            <a:r>
              <a:rPr lang="sv-SE" b="0" i="0" dirty="0">
                <a:solidFill>
                  <a:srgbClr val="000000"/>
                </a:solidFill>
                <a:effectLst/>
                <a:latin typeface="a"/>
              </a:rPr>
              <a:t>När du spelar in film och video med din kamera är det den </a:t>
            </a:r>
            <a:r>
              <a:rPr lang="sv-SE" b="1" i="0" dirty="0">
                <a:solidFill>
                  <a:srgbClr val="000000"/>
                </a:solidFill>
                <a:effectLst/>
                <a:latin typeface="a"/>
              </a:rPr>
              <a:t>lägsta skrivhastighet vid konstant inspelning</a:t>
            </a:r>
            <a:r>
              <a:rPr lang="sv-SE" b="0" i="0" dirty="0">
                <a:solidFill>
                  <a:srgbClr val="000000"/>
                </a:solidFill>
                <a:effectLst/>
                <a:latin typeface="a"/>
              </a:rPr>
              <a:t> som räknas, vilket inte innefattas av överföringshastig-</a:t>
            </a:r>
            <a:r>
              <a:rPr lang="sv-SE" b="0" i="0" dirty="0" err="1">
                <a:solidFill>
                  <a:srgbClr val="000000"/>
                </a:solidFill>
                <a:effectLst/>
                <a:latin typeface="a"/>
              </a:rPr>
              <a:t>heten</a:t>
            </a:r>
            <a:r>
              <a:rPr lang="sv-SE" b="0" i="0" dirty="0">
                <a:solidFill>
                  <a:srgbClr val="000000"/>
                </a:solidFill>
                <a:effectLst/>
                <a:latin typeface="a"/>
              </a:rPr>
              <a:t> till och från kortet, eftersom det är den maximala teoretiska hastigheten. Videoklassningar </a:t>
            </a:r>
            <a:r>
              <a:rPr lang="sv-SE" b="0" i="0" dirty="0" err="1">
                <a:solidFill>
                  <a:srgbClr val="000000"/>
                </a:solidFill>
                <a:effectLst/>
                <a:latin typeface="a"/>
              </a:rPr>
              <a:t>defineras</a:t>
            </a:r>
            <a:r>
              <a:rPr lang="sv-SE" b="0" i="0" dirty="0">
                <a:solidFill>
                  <a:srgbClr val="000000"/>
                </a:solidFill>
                <a:effectLst/>
                <a:latin typeface="a"/>
              </a:rPr>
              <a:t> med exempelvis U eller V.</a:t>
            </a:r>
          </a:p>
          <a:p>
            <a:pPr algn="l"/>
            <a:r>
              <a:rPr lang="sv-SE" b="0" i="0" dirty="0">
                <a:solidFill>
                  <a:srgbClr val="000000"/>
                </a:solidFill>
                <a:effectLst/>
                <a:latin typeface="a"/>
              </a:rPr>
              <a:t>I tabellen nedan hittar du de olika lägsta skrivhastigheterna och vilken klassning de har. Ska du spela in i exempelvis 4K behöver du minst V30 (U3) och uppåt beroende på vilket videoformat du använder och vad din kamera klarar av.</a:t>
            </a:r>
          </a:p>
          <a:p>
            <a:pPr algn="l"/>
            <a:endParaRPr lang="sv-SE" dirty="0">
              <a:solidFill>
                <a:srgbClr val="000000"/>
              </a:solidFill>
              <a:latin typeface="a"/>
            </a:endParaRPr>
          </a:p>
          <a:p>
            <a:pPr algn="l"/>
            <a:endParaRPr lang="sv-SE" dirty="0">
              <a:solidFill>
                <a:srgbClr val="000000"/>
              </a:solidFill>
              <a:latin typeface="a"/>
            </a:endParaRPr>
          </a:p>
          <a:p>
            <a:pPr algn="l"/>
            <a:endParaRPr lang="sv-SE" dirty="0">
              <a:solidFill>
                <a:srgbClr val="000000"/>
              </a:solidFill>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endParaRPr lang="sv-SE" sz="1800" b="0" i="0" dirty="0">
              <a:solidFill>
                <a:srgbClr val="000000"/>
              </a:solidFill>
              <a:effectLst/>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pic>
        <p:nvPicPr>
          <p:cNvPr id="17410" name="Picture 2" descr="Tabell över minneskortens hastigheter och videoklasser">
            <a:extLst>
              <a:ext uri="{FF2B5EF4-FFF2-40B4-BE49-F238E27FC236}">
                <a16:creationId xmlns:a16="http://schemas.microsoft.com/office/drawing/2014/main" id="{1A9BA904-885A-4455-7072-625C89F23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937" y="3214041"/>
            <a:ext cx="6885947" cy="2975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ilket minneksort ska jag använda för film och video">
            <a:extLst>
              <a:ext uri="{FF2B5EF4-FFF2-40B4-BE49-F238E27FC236}">
                <a16:creationId xmlns:a16="http://schemas.microsoft.com/office/drawing/2014/main" id="{8133A007-EA61-9D04-66EE-A2524DB72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04" y="1321217"/>
            <a:ext cx="3699215" cy="423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7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0A47BFB-EE1A-CC43-6DB2-06569BD15AD1}"/>
              </a:ext>
            </a:extLst>
          </p:cNvPr>
          <p:cNvSpPr txBox="1"/>
          <p:nvPr/>
        </p:nvSpPr>
        <p:spPr>
          <a:xfrm>
            <a:off x="488437" y="336331"/>
            <a:ext cx="2929392" cy="677108"/>
          </a:xfrm>
          <a:prstGeom prst="rect">
            <a:avLst/>
          </a:prstGeom>
          <a:noFill/>
        </p:spPr>
        <p:txBody>
          <a:bodyPr wrap="none" rtlCol="0">
            <a:spAutoFit/>
          </a:bodyPr>
          <a:lstStyle/>
          <a:p>
            <a:r>
              <a:rPr lang="sv-SE" sz="2000" b="1" dirty="0"/>
              <a:t>Olika typer av minneskort</a:t>
            </a:r>
          </a:p>
          <a:p>
            <a:endParaRPr lang="sv-SE" dirty="0"/>
          </a:p>
        </p:txBody>
      </p:sp>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5755422"/>
          </a:xfrm>
          <a:prstGeom prst="rect">
            <a:avLst/>
          </a:prstGeom>
          <a:noFill/>
        </p:spPr>
        <p:txBody>
          <a:bodyPr wrap="square" rtlCol="0">
            <a:spAutoFit/>
          </a:bodyPr>
          <a:lstStyle/>
          <a:p>
            <a:r>
              <a:rPr lang="sv-SE" b="1" dirty="0"/>
              <a:t>Vilket minneskort (forts.)</a:t>
            </a:r>
          </a:p>
          <a:p>
            <a:pPr algn="l"/>
            <a:endParaRPr lang="sv-SE" sz="1000" dirty="0"/>
          </a:p>
          <a:p>
            <a:pPr algn="l"/>
            <a:r>
              <a:rPr lang="sv-SE" b="1" i="0" dirty="0" err="1">
                <a:solidFill>
                  <a:srgbClr val="000000"/>
                </a:solidFill>
                <a:effectLst/>
                <a:latin typeface="a"/>
              </a:rPr>
              <a:t>MicroSD</a:t>
            </a:r>
            <a:endParaRPr lang="sv-SE" b="1" i="0" dirty="0">
              <a:solidFill>
                <a:srgbClr val="000000"/>
              </a:solidFill>
              <a:effectLst/>
              <a:latin typeface="a"/>
            </a:endParaRPr>
          </a:p>
          <a:p>
            <a:pPr marL="285750" indent="-285750" algn="l">
              <a:buFont typeface="Arial" panose="020B0604020202020204" pitchFamily="34" charset="0"/>
              <a:buChar char="•"/>
            </a:pPr>
            <a:r>
              <a:rPr lang="sv-SE" b="0" i="0" dirty="0">
                <a:solidFill>
                  <a:srgbClr val="000000"/>
                </a:solidFill>
                <a:effectLst/>
                <a:latin typeface="a"/>
              </a:rPr>
              <a:t>Detta är en mindre version av SD-kort.</a:t>
            </a:r>
          </a:p>
          <a:p>
            <a:pPr algn="l"/>
            <a:endParaRPr lang="sv-SE" sz="800" dirty="0">
              <a:solidFill>
                <a:srgbClr val="000000"/>
              </a:solidFill>
              <a:latin typeface="a"/>
            </a:endParaRPr>
          </a:p>
          <a:p>
            <a:pPr marL="285750" indent="-285750" algn="l">
              <a:buFont typeface="Arial" panose="020B0604020202020204" pitchFamily="34" charset="0"/>
              <a:buChar char="•"/>
            </a:pPr>
            <a:r>
              <a:rPr lang="sv-SE" b="0" i="0" dirty="0">
                <a:solidFill>
                  <a:srgbClr val="000000"/>
                </a:solidFill>
                <a:effectLst/>
                <a:latin typeface="a"/>
              </a:rPr>
              <a:t>Finns i minnesstorlek från 32 GB upp till 512 GB.</a:t>
            </a:r>
          </a:p>
          <a:p>
            <a:pPr marL="171450" indent="-171450" algn="l">
              <a:buFont typeface="Arial" panose="020B0604020202020204" pitchFamily="34" charset="0"/>
              <a:buChar char="•"/>
            </a:pPr>
            <a:endParaRPr lang="sv-SE" sz="800" dirty="0">
              <a:solidFill>
                <a:srgbClr val="000000"/>
              </a:solidFill>
              <a:latin typeface="a"/>
            </a:endParaRPr>
          </a:p>
          <a:p>
            <a:pPr marL="285750" indent="-285750" algn="l">
              <a:buFont typeface="Arial" panose="020B0604020202020204" pitchFamily="34" charset="0"/>
              <a:buChar char="•"/>
            </a:pPr>
            <a:r>
              <a:rPr lang="sv-SE" b="0" i="0" dirty="0" err="1">
                <a:solidFill>
                  <a:srgbClr val="000000"/>
                </a:solidFill>
                <a:effectLst/>
                <a:latin typeface="a"/>
              </a:rPr>
              <a:t>MicroSD</a:t>
            </a:r>
            <a:r>
              <a:rPr lang="sv-SE" b="0" i="0" dirty="0">
                <a:solidFill>
                  <a:srgbClr val="000000"/>
                </a:solidFill>
                <a:effectLst/>
                <a:latin typeface="a"/>
              </a:rPr>
              <a:t>-kort är små minneskort gjorda för att passa in i små enheter som drönare, actionkameror och mobiltelefoner.</a:t>
            </a:r>
          </a:p>
          <a:p>
            <a:pPr marL="171450" indent="-171450" algn="l">
              <a:buFont typeface="Arial" panose="020B0604020202020204" pitchFamily="34" charset="0"/>
              <a:buChar char="•"/>
            </a:pPr>
            <a:endParaRPr lang="sv-SE" sz="800" b="0" i="0" dirty="0">
              <a:solidFill>
                <a:srgbClr val="000000"/>
              </a:solidFill>
              <a:effectLst/>
              <a:latin typeface="a"/>
            </a:endParaRPr>
          </a:p>
          <a:p>
            <a:pPr marL="285750" indent="-285750" algn="l">
              <a:buFont typeface="Arial" panose="020B0604020202020204" pitchFamily="34" charset="0"/>
              <a:buChar char="•"/>
            </a:pPr>
            <a:r>
              <a:rPr lang="sv-SE" b="0" i="0" dirty="0" err="1">
                <a:solidFill>
                  <a:srgbClr val="000000"/>
                </a:solidFill>
                <a:effectLst/>
                <a:latin typeface="a"/>
              </a:rPr>
              <a:t>MicroSD</a:t>
            </a:r>
            <a:r>
              <a:rPr lang="sv-SE" b="0" i="0" dirty="0">
                <a:solidFill>
                  <a:srgbClr val="000000"/>
                </a:solidFill>
                <a:effectLst/>
                <a:latin typeface="a"/>
              </a:rPr>
              <a:t>-kort klassas på samma sätt som det större SD-kortet när det kommer till hastighet och krav. </a:t>
            </a:r>
          </a:p>
          <a:p>
            <a:pPr marL="285750" indent="-285750" algn="l">
              <a:buFont typeface="Arial" panose="020B0604020202020204" pitchFamily="34" charset="0"/>
              <a:buChar char="•"/>
            </a:pPr>
            <a:endParaRPr lang="sv-SE" dirty="0">
              <a:solidFill>
                <a:srgbClr val="000000"/>
              </a:solidFill>
              <a:latin typeface="a"/>
            </a:endParaRPr>
          </a:p>
          <a:p>
            <a:pPr algn="l"/>
            <a:endParaRPr lang="sv-SE" b="0" i="0" dirty="0">
              <a:solidFill>
                <a:srgbClr val="000000"/>
              </a:solidFill>
              <a:effectLst/>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pPr algn="l"/>
            <a:endParaRPr lang="sv-SE" dirty="0">
              <a:solidFill>
                <a:srgbClr val="000000"/>
              </a:solidFill>
              <a:latin typeface="a"/>
            </a:endParaRPr>
          </a:p>
          <a:p>
            <a:pPr algn="l"/>
            <a:endParaRPr lang="sv-SE" b="0" i="0" dirty="0">
              <a:solidFill>
                <a:srgbClr val="000000"/>
              </a:solidFill>
              <a:effectLst/>
              <a:latin typeface="a"/>
            </a:endParaRPr>
          </a:p>
          <a:p>
            <a:endParaRPr lang="sv-SE" sz="1800" b="0" i="0" dirty="0">
              <a:solidFill>
                <a:srgbClr val="000000"/>
              </a:solidFill>
              <a:effectLst/>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pic>
        <p:nvPicPr>
          <p:cNvPr id="19458" name="Picture 2" descr="SanDisk microSDXC Extreme Pro 256GB 200MB/s A2 V30 UHS-I C10">
            <a:extLst>
              <a:ext uri="{FF2B5EF4-FFF2-40B4-BE49-F238E27FC236}">
                <a16:creationId xmlns:a16="http://schemas.microsoft.com/office/drawing/2014/main" id="{7B621732-71B1-E96B-415D-8C55E7B343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74" r="15515"/>
          <a:stretch/>
        </p:blipFill>
        <p:spPr bwMode="auto">
          <a:xfrm>
            <a:off x="488437" y="1321216"/>
            <a:ext cx="3295303" cy="348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51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5232202"/>
          </a:xfrm>
          <a:prstGeom prst="rect">
            <a:avLst/>
          </a:prstGeom>
          <a:noFill/>
        </p:spPr>
        <p:txBody>
          <a:bodyPr wrap="square" rtlCol="0">
            <a:spAutoFit/>
          </a:bodyPr>
          <a:lstStyle/>
          <a:p>
            <a:r>
              <a:rPr lang="sv-SE" b="1" dirty="0"/>
              <a:t>Vilket minneskort (forts.)</a:t>
            </a:r>
          </a:p>
          <a:p>
            <a:pPr algn="l"/>
            <a:endParaRPr lang="sv-SE" sz="1000" dirty="0"/>
          </a:p>
          <a:p>
            <a:pPr algn="l"/>
            <a:r>
              <a:rPr lang="sv-SE" b="1" i="0" dirty="0" err="1">
                <a:solidFill>
                  <a:srgbClr val="000000"/>
                </a:solidFill>
                <a:effectLst/>
                <a:latin typeface="a"/>
              </a:rPr>
              <a:t>Compact</a:t>
            </a:r>
            <a:r>
              <a:rPr lang="sv-SE" b="1" dirty="0" err="1">
                <a:solidFill>
                  <a:srgbClr val="000000"/>
                </a:solidFill>
                <a:latin typeface="a"/>
              </a:rPr>
              <a:t>Flash</a:t>
            </a:r>
            <a:endParaRPr lang="sv-SE" b="1" i="0" dirty="0">
              <a:solidFill>
                <a:srgbClr val="000000"/>
              </a:solidFill>
              <a:effectLst/>
              <a:latin typeface="a"/>
            </a:endParaRPr>
          </a:p>
          <a:p>
            <a:pPr algn="l"/>
            <a:r>
              <a:rPr lang="sv-SE" b="0" i="0" dirty="0" err="1">
                <a:effectLst/>
              </a:rPr>
              <a:t>CompactFlash</a:t>
            </a:r>
            <a:r>
              <a:rPr lang="sv-SE" b="0" i="0" dirty="0">
                <a:effectLst/>
              </a:rPr>
              <a:t>, oftast förkortat CF, är bland de äldsta flashminnesformaten. De nyare mindre format har på många användningsområden tagit över från </a:t>
            </a:r>
            <a:r>
              <a:rPr lang="sv-SE" b="0" i="0" dirty="0" err="1">
                <a:effectLst/>
              </a:rPr>
              <a:t>CompactFlash</a:t>
            </a:r>
            <a:r>
              <a:rPr lang="sv-SE" b="0" i="0" dirty="0">
                <a:effectLst/>
              </a:rPr>
              <a:t> framför allt på grund av mindre storlek. </a:t>
            </a:r>
            <a:r>
              <a:rPr lang="sv-SE" b="0" i="0" dirty="0" err="1">
                <a:effectLst/>
              </a:rPr>
              <a:t>CompactFlash</a:t>
            </a:r>
            <a:r>
              <a:rPr lang="sv-SE" b="0" i="0" dirty="0">
                <a:effectLst/>
              </a:rPr>
              <a:t>-korten har dock hållit sig kvar på den professionella kameramarknaden.</a:t>
            </a:r>
          </a:p>
          <a:p>
            <a:pPr algn="l"/>
            <a:endParaRPr lang="sv-SE" b="0" i="0" dirty="0">
              <a:effectLst/>
            </a:endParaRPr>
          </a:p>
          <a:p>
            <a:pPr algn="l"/>
            <a:r>
              <a:rPr lang="sv-SE" dirty="0"/>
              <a:t>Till k</a:t>
            </a:r>
            <a:r>
              <a:rPr lang="sv-SE" b="0" i="0" dirty="0">
                <a:effectLst/>
              </a:rPr>
              <a:t>ortens fördelar hör att de är stryktåliga och att de klarar stora temperatur-skillnader bra.</a:t>
            </a:r>
          </a:p>
          <a:p>
            <a:pPr algn="l"/>
            <a:endParaRPr lang="sv-SE" b="0" i="0" dirty="0">
              <a:effectLst/>
            </a:endParaRPr>
          </a:p>
          <a:p>
            <a:pPr algn="l"/>
            <a:r>
              <a:rPr lang="sv-SE" dirty="0"/>
              <a:t>Minnesstorleken hos CF-korten varierar idag mellan 32 GB </a:t>
            </a:r>
            <a:r>
              <a:rPr lang="sv-SE" b="0" i="0" dirty="0">
                <a:effectLst/>
              </a:rPr>
              <a:t>och 256 GB.</a:t>
            </a:r>
          </a:p>
          <a:p>
            <a:pPr algn="l"/>
            <a:endParaRPr lang="sv-SE" dirty="0"/>
          </a:p>
          <a:p>
            <a:pPr algn="l"/>
            <a:r>
              <a:rPr lang="sv-SE" dirty="0"/>
              <a:t>Prismässigt är CF-korten något dyrare jämfört med SD-kort och utbudet av CF-kort har minskat under senare år.</a:t>
            </a:r>
            <a:endParaRPr lang="sv-SE" b="0" i="0" dirty="0">
              <a:effectLst/>
            </a:endParaRPr>
          </a:p>
          <a:p>
            <a:endParaRPr lang="sv-SE" sz="1800" kern="0" dirty="0">
              <a:effectLst/>
              <a:ea typeface="Times New Roman" panose="02020603050405020304" pitchFamily="18" charset="0"/>
              <a:cs typeface="Courier New" panose="02070309020205020404" pitchFamily="49" charset="0"/>
            </a:endParaRPr>
          </a:p>
          <a:p>
            <a:r>
              <a:rPr lang="sv-SE" kern="0" dirty="0">
                <a:ea typeface="Times New Roman" panose="02020603050405020304" pitchFamily="18" charset="0"/>
                <a:cs typeface="Courier New" panose="02070309020205020404" pitchFamily="49" charset="0"/>
              </a:rPr>
              <a:t>CF-korten har samma beteckningar och märkningar som SD-korten och ungefär samma prestanda.</a:t>
            </a:r>
            <a:endParaRPr lang="sv-SE" b="0" i="0" dirty="0">
              <a:solidFill>
                <a:srgbClr val="000000"/>
              </a:solidFill>
              <a:effectLst/>
              <a:latin typeface="a"/>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pic>
        <p:nvPicPr>
          <p:cNvPr id="1026" name="Picture 2" descr="SANDISK - SDCFXPS-128G-X46 - new &amp; refurbished with 3 year warranty">
            <a:extLst>
              <a:ext uri="{FF2B5EF4-FFF2-40B4-BE49-F238E27FC236}">
                <a16:creationId xmlns:a16="http://schemas.microsoft.com/office/drawing/2014/main" id="{19FC44CA-7A38-CCEF-FD3D-B558E2B90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37" y="2484384"/>
            <a:ext cx="3638331" cy="2728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C00C393D-EA1E-30A8-E04A-18A60E4E66A5}"/>
              </a:ext>
            </a:extLst>
          </p:cNvPr>
          <p:cNvSpPr txBox="1"/>
          <p:nvPr/>
        </p:nvSpPr>
        <p:spPr>
          <a:xfrm>
            <a:off x="488437" y="336331"/>
            <a:ext cx="2929392" cy="677108"/>
          </a:xfrm>
          <a:prstGeom prst="rect">
            <a:avLst/>
          </a:prstGeom>
          <a:noFill/>
        </p:spPr>
        <p:txBody>
          <a:bodyPr wrap="none" rtlCol="0">
            <a:spAutoFit/>
          </a:bodyPr>
          <a:lstStyle/>
          <a:p>
            <a:r>
              <a:rPr lang="sv-SE" sz="2000" b="1" dirty="0"/>
              <a:t>Olika typer av minneskort</a:t>
            </a:r>
          </a:p>
          <a:p>
            <a:endParaRPr lang="sv-SE" dirty="0"/>
          </a:p>
        </p:txBody>
      </p:sp>
    </p:spTree>
    <p:extLst>
      <p:ext uri="{BB962C8B-B14F-4D97-AF65-F5344CB8AC3E}">
        <p14:creationId xmlns:p14="http://schemas.microsoft.com/office/powerpoint/2010/main" val="365862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5786199"/>
          </a:xfrm>
          <a:prstGeom prst="rect">
            <a:avLst/>
          </a:prstGeom>
          <a:noFill/>
        </p:spPr>
        <p:txBody>
          <a:bodyPr wrap="square" rtlCol="0">
            <a:spAutoFit/>
          </a:bodyPr>
          <a:lstStyle/>
          <a:p>
            <a:r>
              <a:rPr lang="sv-SE" b="1" dirty="0"/>
              <a:t>Vilket minneskort (forts.)</a:t>
            </a:r>
          </a:p>
          <a:p>
            <a:pPr algn="l"/>
            <a:endParaRPr lang="sv-SE" sz="1000" dirty="0"/>
          </a:p>
          <a:p>
            <a:pPr algn="l"/>
            <a:r>
              <a:rPr lang="sv-SE" b="1" dirty="0" err="1">
                <a:solidFill>
                  <a:srgbClr val="000000"/>
                </a:solidFill>
              </a:rPr>
              <a:t>Cfast</a:t>
            </a:r>
            <a:r>
              <a:rPr lang="sv-SE" b="1" dirty="0">
                <a:solidFill>
                  <a:srgbClr val="000000"/>
                </a:solidFill>
              </a:rPr>
              <a:t> (2.0)</a:t>
            </a:r>
            <a:endParaRPr lang="sv-SE" b="1" i="0" dirty="0">
              <a:solidFill>
                <a:srgbClr val="000000"/>
              </a:solidFill>
              <a:effectLst/>
            </a:endParaRPr>
          </a:p>
          <a:p>
            <a:pPr algn="l"/>
            <a:r>
              <a:rPr lang="sv-SE" b="0" i="0" dirty="0" err="1">
                <a:effectLst/>
              </a:rPr>
              <a:t>CFast</a:t>
            </a:r>
            <a:r>
              <a:rPr lang="sv-SE" b="0" i="0" dirty="0">
                <a:effectLst/>
              </a:rPr>
              <a:t> är en nyare standard av </a:t>
            </a:r>
            <a:r>
              <a:rPr lang="sv-SE" b="0" i="0" dirty="0" err="1">
                <a:effectLst/>
              </a:rPr>
              <a:t>Compact</a:t>
            </a:r>
            <a:r>
              <a:rPr lang="sv-SE" b="0" i="0" dirty="0">
                <a:effectLst/>
              </a:rPr>
              <a:t> Flash med stöd för högre läs- och skrivhastigheter och minnesstorlekar.</a:t>
            </a:r>
          </a:p>
          <a:p>
            <a:pPr algn="l"/>
            <a:endParaRPr lang="sv-SE" dirty="0"/>
          </a:p>
          <a:p>
            <a:pPr algn="l"/>
            <a:r>
              <a:rPr lang="sv-SE" b="0" i="0" dirty="0">
                <a:solidFill>
                  <a:srgbClr val="000000"/>
                </a:solidFill>
                <a:effectLst/>
              </a:rPr>
              <a:t>Minneskort av typen </a:t>
            </a:r>
            <a:r>
              <a:rPr lang="sv-SE" b="0" i="0" dirty="0" err="1">
                <a:solidFill>
                  <a:srgbClr val="000000"/>
                </a:solidFill>
                <a:effectLst/>
              </a:rPr>
              <a:t>CFast</a:t>
            </a:r>
            <a:r>
              <a:rPr lang="sv-SE" b="0" i="0" dirty="0">
                <a:solidFill>
                  <a:srgbClr val="000000"/>
                </a:solidFill>
                <a:effectLst/>
              </a:rPr>
              <a:t> har samma mått som </a:t>
            </a:r>
            <a:r>
              <a:rPr lang="sv-SE" b="0" i="0" dirty="0" err="1">
                <a:solidFill>
                  <a:srgbClr val="000000"/>
                </a:solidFill>
                <a:effectLst/>
              </a:rPr>
              <a:t>CompactFlash</a:t>
            </a:r>
            <a:r>
              <a:rPr lang="sv-SE" b="0" i="0" dirty="0">
                <a:solidFill>
                  <a:srgbClr val="000000"/>
                </a:solidFill>
                <a:effectLst/>
              </a:rPr>
              <a:t>-kort. </a:t>
            </a:r>
          </a:p>
          <a:p>
            <a:pPr algn="l"/>
            <a:r>
              <a:rPr lang="sv-SE" b="0" i="0" dirty="0">
                <a:solidFill>
                  <a:srgbClr val="000000"/>
                </a:solidFill>
                <a:effectLst/>
              </a:rPr>
              <a:t>Fördelen med dessa kort är att </a:t>
            </a:r>
            <a:r>
              <a:rPr lang="sv-SE" b="0" i="0" dirty="0" err="1">
                <a:solidFill>
                  <a:srgbClr val="000000"/>
                </a:solidFill>
                <a:effectLst/>
              </a:rPr>
              <a:t>CFast</a:t>
            </a:r>
            <a:r>
              <a:rPr lang="sv-SE" b="0" i="0" dirty="0">
                <a:solidFill>
                  <a:srgbClr val="000000"/>
                </a:solidFill>
                <a:effectLst/>
              </a:rPr>
              <a:t> har samma överföringsteknik som en dator. Därmed är de lika snabba som SSD-hårddiskar med överföringshastigheter på upp till 600 MB/s. </a:t>
            </a:r>
          </a:p>
          <a:p>
            <a:pPr algn="l"/>
            <a:r>
              <a:rPr lang="sv-SE" b="0" i="0" dirty="0">
                <a:solidFill>
                  <a:srgbClr val="000000"/>
                </a:solidFill>
                <a:effectLst/>
              </a:rPr>
              <a:t>Det är dock bara Canon EOS-1D X Mark II, vissa Hasselblad-kameror och speciella videokameror som kan använda minneskortet. </a:t>
            </a:r>
          </a:p>
          <a:p>
            <a:pPr algn="l"/>
            <a:r>
              <a:rPr lang="sv-SE" b="0" i="0" dirty="0" err="1">
                <a:solidFill>
                  <a:srgbClr val="000000"/>
                </a:solidFill>
                <a:effectLst/>
              </a:rPr>
              <a:t>CFast</a:t>
            </a:r>
            <a:r>
              <a:rPr lang="sv-SE" b="0" i="0" dirty="0">
                <a:solidFill>
                  <a:srgbClr val="000000"/>
                </a:solidFill>
                <a:effectLst/>
              </a:rPr>
              <a:t> kräver också en speciell kortläsare.</a:t>
            </a:r>
          </a:p>
          <a:p>
            <a:pPr algn="l"/>
            <a:r>
              <a:rPr lang="sv-SE" dirty="0" err="1">
                <a:solidFill>
                  <a:srgbClr val="000000"/>
                </a:solidFill>
              </a:rPr>
              <a:t>CFast</a:t>
            </a:r>
            <a:r>
              <a:rPr lang="sv-SE" dirty="0">
                <a:solidFill>
                  <a:srgbClr val="000000"/>
                </a:solidFill>
              </a:rPr>
              <a:t>-korten var i stort sett föråldrade redan vid dess introduktion eftersom kraven på överföringshastigheter redan hunnit förbi. </a:t>
            </a:r>
            <a:endParaRPr lang="sv-SE" b="0" i="0" dirty="0">
              <a:solidFill>
                <a:srgbClr val="000000"/>
              </a:solidFill>
              <a:effectLst/>
            </a:endParaRPr>
          </a:p>
          <a:p>
            <a:pPr algn="l"/>
            <a:endParaRPr lang="sv-SE" dirty="0">
              <a:solidFill>
                <a:srgbClr val="000000"/>
              </a:solidFill>
            </a:endParaRPr>
          </a:p>
          <a:p>
            <a:pPr algn="l"/>
            <a:endParaRPr lang="sv-SE" dirty="0">
              <a:solidFill>
                <a:srgbClr val="000000"/>
              </a:solidFill>
            </a:endParaRP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sp>
        <p:nvSpPr>
          <p:cNvPr id="3" name="textruta 2">
            <a:extLst>
              <a:ext uri="{FF2B5EF4-FFF2-40B4-BE49-F238E27FC236}">
                <a16:creationId xmlns:a16="http://schemas.microsoft.com/office/drawing/2014/main" id="{C00C393D-EA1E-30A8-E04A-18A60E4E66A5}"/>
              </a:ext>
            </a:extLst>
          </p:cNvPr>
          <p:cNvSpPr txBox="1"/>
          <p:nvPr/>
        </p:nvSpPr>
        <p:spPr>
          <a:xfrm>
            <a:off x="488437" y="336331"/>
            <a:ext cx="2929392" cy="677108"/>
          </a:xfrm>
          <a:prstGeom prst="rect">
            <a:avLst/>
          </a:prstGeom>
          <a:noFill/>
        </p:spPr>
        <p:txBody>
          <a:bodyPr wrap="none" rtlCol="0">
            <a:spAutoFit/>
          </a:bodyPr>
          <a:lstStyle/>
          <a:p>
            <a:r>
              <a:rPr lang="sv-SE" sz="2000" b="1" dirty="0"/>
              <a:t>Olika typer av minneskort</a:t>
            </a:r>
          </a:p>
          <a:p>
            <a:endParaRPr lang="sv-SE" dirty="0"/>
          </a:p>
        </p:txBody>
      </p:sp>
      <p:pic>
        <p:nvPicPr>
          <p:cNvPr id="3074" name="Picture 2" descr="SanDisk 512GB Extreme PRO CFast 2.0 Memory Card">
            <a:extLst>
              <a:ext uri="{FF2B5EF4-FFF2-40B4-BE49-F238E27FC236}">
                <a16:creationId xmlns:a16="http://schemas.microsoft.com/office/drawing/2014/main" id="{62DA1574-8F24-3418-26C7-F31B4ED65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52" y="1787634"/>
            <a:ext cx="3282731" cy="32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08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5232202"/>
          </a:xfrm>
          <a:prstGeom prst="rect">
            <a:avLst/>
          </a:prstGeom>
          <a:noFill/>
        </p:spPr>
        <p:txBody>
          <a:bodyPr wrap="square" rtlCol="0">
            <a:spAutoFit/>
          </a:bodyPr>
          <a:lstStyle/>
          <a:p>
            <a:r>
              <a:rPr lang="sv-SE" b="1" dirty="0"/>
              <a:t>Vilket minneskort (forts.)</a:t>
            </a:r>
          </a:p>
          <a:p>
            <a:pPr algn="l"/>
            <a:endParaRPr lang="sv-SE" sz="1000" dirty="0"/>
          </a:p>
          <a:p>
            <a:pPr algn="l"/>
            <a:r>
              <a:rPr lang="sv-SE" b="1" dirty="0" err="1">
                <a:solidFill>
                  <a:srgbClr val="000000"/>
                </a:solidFill>
              </a:rPr>
              <a:t>CFexpress</a:t>
            </a:r>
            <a:endParaRPr lang="sv-SE" b="1" i="0" dirty="0">
              <a:solidFill>
                <a:srgbClr val="000000"/>
              </a:solidFill>
              <a:effectLst/>
            </a:endParaRPr>
          </a:p>
          <a:p>
            <a:pPr algn="l"/>
            <a:r>
              <a:rPr lang="sv-SE" b="0" i="0" dirty="0">
                <a:effectLst/>
              </a:rPr>
              <a:t>Till följd av allt större krav på överföringshastigheter och misslyckandet med </a:t>
            </a:r>
            <a:r>
              <a:rPr lang="sv-SE" b="0" i="0" dirty="0" err="1">
                <a:effectLst/>
              </a:rPr>
              <a:t>Cfast</a:t>
            </a:r>
            <a:r>
              <a:rPr lang="sv-SE" b="0" i="0" dirty="0">
                <a:effectLst/>
              </a:rPr>
              <a:t>-kortet tillkännagavs 2016 det nya kortformatet </a:t>
            </a:r>
            <a:r>
              <a:rPr lang="sv-SE" b="0" i="0" dirty="0" err="1">
                <a:effectLst/>
              </a:rPr>
              <a:t>CFexpress</a:t>
            </a:r>
            <a:r>
              <a:rPr lang="sv-SE" b="0" i="0" dirty="0">
                <a:effectLst/>
              </a:rPr>
              <a:t>, även om det inte var förrän något år senare som de började komma ut på marknaden tillsammans med kameror som Canon EOS C500 Mark II, Nikon Z6 och Z7.</a:t>
            </a:r>
          </a:p>
          <a:p>
            <a:pPr algn="l"/>
            <a:endParaRPr lang="sv-SE" b="0" i="0" dirty="0">
              <a:effectLst/>
            </a:endParaRPr>
          </a:p>
          <a:p>
            <a:pPr algn="l"/>
            <a:r>
              <a:rPr lang="sv-SE" b="0" i="0" dirty="0">
                <a:effectLst/>
              </a:rPr>
              <a:t>Huvudfunktionen hos dessa nya minneskort är deras höga hastighet vid dataöverföringar. Upp till 4 GB/s kan uppnås med ett av dessa stöd genom användning av 4 linjer som är anslutna med PCI 3.0-gränssnittet. Det finns tre olika typer av </a:t>
            </a:r>
            <a:r>
              <a:rPr lang="sv-SE" b="0" i="0" dirty="0" err="1">
                <a:effectLst/>
              </a:rPr>
              <a:t>CFexpress</a:t>
            </a:r>
            <a:r>
              <a:rPr lang="sv-SE" b="0" i="0" dirty="0">
                <a:effectLst/>
              </a:rPr>
              <a:t>-kort: typ A, typ B och typ C. Var och en av dessa har olika storlek, så det är upp till varje tillverkare av kameror att välja den ena eller den andra utifrån sina egna kriterier.</a:t>
            </a:r>
            <a:endParaRPr lang="sv-SE" dirty="0">
              <a:solidFill>
                <a:srgbClr val="000000"/>
              </a:solidFill>
            </a:endParaRPr>
          </a:p>
          <a:p>
            <a:pPr algn="l"/>
            <a:endParaRPr lang="sv-SE" dirty="0">
              <a:solidFill>
                <a:srgbClr val="000000"/>
              </a:solidFill>
            </a:endParaRP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sp>
        <p:nvSpPr>
          <p:cNvPr id="3" name="textruta 2">
            <a:extLst>
              <a:ext uri="{FF2B5EF4-FFF2-40B4-BE49-F238E27FC236}">
                <a16:creationId xmlns:a16="http://schemas.microsoft.com/office/drawing/2014/main" id="{C00C393D-EA1E-30A8-E04A-18A60E4E66A5}"/>
              </a:ext>
            </a:extLst>
          </p:cNvPr>
          <p:cNvSpPr txBox="1"/>
          <p:nvPr/>
        </p:nvSpPr>
        <p:spPr>
          <a:xfrm>
            <a:off x="488437" y="336331"/>
            <a:ext cx="2929392" cy="677108"/>
          </a:xfrm>
          <a:prstGeom prst="rect">
            <a:avLst/>
          </a:prstGeom>
          <a:noFill/>
        </p:spPr>
        <p:txBody>
          <a:bodyPr wrap="none" rtlCol="0">
            <a:spAutoFit/>
          </a:bodyPr>
          <a:lstStyle/>
          <a:p>
            <a:r>
              <a:rPr lang="sv-SE" sz="2000" b="1" dirty="0"/>
              <a:t>Olika typer av minneskort</a:t>
            </a:r>
          </a:p>
          <a:p>
            <a:endParaRPr lang="sv-SE" dirty="0"/>
          </a:p>
        </p:txBody>
      </p:sp>
      <p:pic>
        <p:nvPicPr>
          <p:cNvPr id="5122" name="Picture 2" descr="Lexar CFexpress Type B Pro Gold R1750/W1500 | Scandinavian Photo">
            <a:extLst>
              <a:ext uri="{FF2B5EF4-FFF2-40B4-BE49-F238E27FC236}">
                <a16:creationId xmlns:a16="http://schemas.microsoft.com/office/drawing/2014/main" id="{5408761A-4CB1-F55F-A3F6-93B8BB188B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26" r="16658"/>
          <a:stretch/>
        </p:blipFill>
        <p:spPr bwMode="auto">
          <a:xfrm>
            <a:off x="689113" y="1484243"/>
            <a:ext cx="3299792" cy="370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44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3016210"/>
          </a:xfrm>
          <a:prstGeom prst="rect">
            <a:avLst/>
          </a:prstGeom>
          <a:noFill/>
        </p:spPr>
        <p:txBody>
          <a:bodyPr wrap="square" rtlCol="0">
            <a:spAutoFit/>
          </a:bodyPr>
          <a:lstStyle/>
          <a:p>
            <a:r>
              <a:rPr lang="sv-SE" b="1" dirty="0"/>
              <a:t>Vilket minneskort (forts.)</a:t>
            </a:r>
          </a:p>
          <a:p>
            <a:pPr algn="l"/>
            <a:endParaRPr lang="sv-SE" sz="1000" dirty="0"/>
          </a:p>
          <a:p>
            <a:pPr algn="l"/>
            <a:r>
              <a:rPr lang="sv-SE" b="1" dirty="0">
                <a:solidFill>
                  <a:srgbClr val="000000"/>
                </a:solidFill>
              </a:rPr>
              <a:t>Visst ja, </a:t>
            </a:r>
            <a:r>
              <a:rPr lang="sv-SE" b="1" dirty="0" err="1">
                <a:solidFill>
                  <a:srgbClr val="000000"/>
                </a:solidFill>
              </a:rPr>
              <a:t>Xd</a:t>
            </a:r>
            <a:r>
              <a:rPr lang="sv-SE" b="1" dirty="0">
                <a:solidFill>
                  <a:srgbClr val="000000"/>
                </a:solidFill>
              </a:rPr>
              <a:t>-kort</a:t>
            </a:r>
          </a:p>
          <a:p>
            <a:r>
              <a:rPr lang="sv-SE" i="0" dirty="0" err="1">
                <a:solidFill>
                  <a:srgbClr val="000000"/>
                </a:solidFill>
                <a:effectLst/>
              </a:rPr>
              <a:t>xD</a:t>
            </a:r>
            <a:r>
              <a:rPr lang="sv-SE" i="0" dirty="0">
                <a:solidFill>
                  <a:srgbClr val="000000"/>
                </a:solidFill>
                <a:effectLst/>
              </a:rPr>
              <a:t>-Picture </a:t>
            </a:r>
            <a:r>
              <a:rPr lang="sv-SE" i="0" dirty="0" err="1">
                <a:solidFill>
                  <a:srgbClr val="000000"/>
                </a:solidFill>
                <a:effectLst/>
              </a:rPr>
              <a:t>Card</a:t>
            </a:r>
            <a:r>
              <a:rPr lang="sv-SE" i="0" dirty="0">
                <a:solidFill>
                  <a:srgbClr val="000000"/>
                </a:solidFill>
                <a:effectLst/>
              </a:rPr>
              <a:t> är (var) en typ av </a:t>
            </a:r>
            <a:r>
              <a:rPr lang="sv-SE" i="0" dirty="0" err="1">
                <a:solidFill>
                  <a:srgbClr val="000000"/>
                </a:solidFill>
                <a:effectLst/>
              </a:rPr>
              <a:t>minneskorti</a:t>
            </a:r>
            <a:r>
              <a:rPr lang="sv-SE" i="0" dirty="0">
                <a:solidFill>
                  <a:srgbClr val="000000"/>
                </a:solidFill>
                <a:effectLst/>
              </a:rPr>
              <a:t> första hand i digitalkameror, företrädesvis av två märken, </a:t>
            </a:r>
            <a:r>
              <a:rPr lang="sv-SE" i="0" dirty="0" err="1">
                <a:solidFill>
                  <a:srgbClr val="000000"/>
                </a:solidFill>
                <a:effectLst/>
              </a:rPr>
              <a:t>Olympus</a:t>
            </a:r>
            <a:r>
              <a:rPr lang="sv-SE" i="0" dirty="0">
                <a:solidFill>
                  <a:srgbClr val="000000"/>
                </a:solidFill>
                <a:effectLst/>
              </a:rPr>
              <a:t> och Fujifilm. Korten såg dagens ljus för första gången år 2002. Förkortningen </a:t>
            </a:r>
            <a:r>
              <a:rPr lang="sv-SE" i="0" dirty="0" err="1">
                <a:solidFill>
                  <a:srgbClr val="000000"/>
                </a:solidFill>
                <a:effectLst/>
              </a:rPr>
              <a:t>xD</a:t>
            </a:r>
            <a:r>
              <a:rPr lang="sv-SE" i="0" dirty="0">
                <a:solidFill>
                  <a:srgbClr val="000000"/>
                </a:solidFill>
                <a:effectLst/>
              </a:rPr>
              <a:t> står för "extreme Digital" och de finns (fanns) tillgängliga i flertalet storlekar, från 16 megabyte till 2 gigabyte.</a:t>
            </a:r>
            <a:endParaRPr lang="sv-SE" dirty="0">
              <a:solidFill>
                <a:srgbClr val="000000"/>
              </a:solidFill>
            </a:endParaRP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sp>
        <p:nvSpPr>
          <p:cNvPr id="3" name="textruta 2">
            <a:extLst>
              <a:ext uri="{FF2B5EF4-FFF2-40B4-BE49-F238E27FC236}">
                <a16:creationId xmlns:a16="http://schemas.microsoft.com/office/drawing/2014/main" id="{C00C393D-EA1E-30A8-E04A-18A60E4E66A5}"/>
              </a:ext>
            </a:extLst>
          </p:cNvPr>
          <p:cNvSpPr txBox="1"/>
          <p:nvPr/>
        </p:nvSpPr>
        <p:spPr>
          <a:xfrm>
            <a:off x="488437" y="336331"/>
            <a:ext cx="2929392" cy="677108"/>
          </a:xfrm>
          <a:prstGeom prst="rect">
            <a:avLst/>
          </a:prstGeom>
          <a:noFill/>
        </p:spPr>
        <p:txBody>
          <a:bodyPr wrap="none" rtlCol="0">
            <a:spAutoFit/>
          </a:bodyPr>
          <a:lstStyle/>
          <a:p>
            <a:r>
              <a:rPr lang="sv-SE" sz="2000" b="1" dirty="0"/>
              <a:t>Olika typer av minneskort</a:t>
            </a:r>
          </a:p>
          <a:p>
            <a:endParaRPr lang="sv-SE" dirty="0"/>
          </a:p>
        </p:txBody>
      </p:sp>
      <p:pic>
        <p:nvPicPr>
          <p:cNvPr id="13314" name="Picture 2" descr="Original OEM Olympus XD Picture Card 64 MB  Made in Japan image 1">
            <a:extLst>
              <a:ext uri="{FF2B5EF4-FFF2-40B4-BE49-F238E27FC236}">
                <a16:creationId xmlns:a16="http://schemas.microsoft.com/office/drawing/2014/main" id="{35C09CE2-53A6-B0B5-C36A-72429BF193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8" t="32823" r="14739" b="27508"/>
          <a:stretch/>
        </p:blipFill>
        <p:spPr bwMode="auto">
          <a:xfrm>
            <a:off x="1030174" y="2315817"/>
            <a:ext cx="2796209" cy="222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13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6340197"/>
          </a:xfrm>
          <a:prstGeom prst="rect">
            <a:avLst/>
          </a:prstGeom>
          <a:noFill/>
        </p:spPr>
        <p:txBody>
          <a:bodyPr wrap="square" rtlCol="0">
            <a:spAutoFit/>
          </a:bodyPr>
          <a:lstStyle/>
          <a:p>
            <a:r>
              <a:rPr lang="sv-SE" b="1" dirty="0"/>
              <a:t>Vilka problem finns det?</a:t>
            </a:r>
          </a:p>
          <a:p>
            <a:pPr algn="l"/>
            <a:endParaRPr lang="sv-SE" sz="1000" dirty="0"/>
          </a:p>
          <a:p>
            <a:pPr algn="l"/>
            <a:r>
              <a:rPr lang="sv-SE" b="1" dirty="0">
                <a:solidFill>
                  <a:srgbClr val="000000"/>
                </a:solidFill>
              </a:rPr>
              <a:t>Äldre utrustning</a:t>
            </a:r>
            <a:endParaRPr lang="sv-SE" b="1" i="0" dirty="0">
              <a:solidFill>
                <a:srgbClr val="000000"/>
              </a:solidFill>
              <a:effectLst/>
            </a:endParaRPr>
          </a:p>
          <a:p>
            <a:pPr algn="l"/>
            <a:r>
              <a:rPr lang="sv-SE" b="0" i="0" dirty="0">
                <a:effectLst/>
              </a:rPr>
              <a:t>Det finns en hel del äldre utrustning, t ex kameror och annan utrustning </a:t>
            </a:r>
            <a:r>
              <a:rPr lang="sv-SE" dirty="0"/>
              <a:t>där minneskort har använts, </a:t>
            </a:r>
            <a:r>
              <a:rPr lang="sv-SE" b="0" i="0" dirty="0">
                <a:effectLst/>
              </a:rPr>
              <a:t>som har en begränsning i hur stor maximal minnesstorlek som är användbar.</a:t>
            </a:r>
          </a:p>
          <a:p>
            <a:pPr algn="l"/>
            <a:endParaRPr lang="sv-SE" b="0" i="0" dirty="0">
              <a:effectLst/>
            </a:endParaRPr>
          </a:p>
          <a:p>
            <a:pPr algn="l"/>
            <a:r>
              <a:rPr lang="sv-SE" b="0" i="0" dirty="0">
                <a:effectLst/>
              </a:rPr>
              <a:t>Exempelvis finns det utrustning där SD-kort med max minnesstorlek 2 GB ska användas. Sådana är inte jättelätta att få tag i.</a:t>
            </a:r>
          </a:p>
          <a:p>
            <a:pPr algn="l"/>
            <a:endParaRPr lang="sv-SE" dirty="0"/>
          </a:p>
          <a:p>
            <a:pPr algn="l"/>
            <a:r>
              <a:rPr lang="sv-SE" b="1" i="0" dirty="0">
                <a:effectLst/>
              </a:rPr>
              <a:t>Ny utrustning med gamla minneskort</a:t>
            </a:r>
          </a:p>
          <a:p>
            <a:pPr algn="l"/>
            <a:r>
              <a:rPr lang="sv-SE" dirty="0">
                <a:solidFill>
                  <a:srgbClr val="000000"/>
                </a:solidFill>
              </a:rPr>
              <a:t>Även om minnesstorleken är ok så kan skriv och läshastigheten bli ordentligt långsam och när man ska ta bilden så håller kameran på att läsa över föregående bild till minneskortet och det kan ta irriterande lång tid!</a:t>
            </a:r>
          </a:p>
          <a:p>
            <a:pPr algn="l"/>
            <a:endParaRPr lang="sv-SE" dirty="0">
              <a:solidFill>
                <a:srgbClr val="000000"/>
              </a:solidFill>
            </a:endParaRPr>
          </a:p>
          <a:p>
            <a:pPr algn="l"/>
            <a:r>
              <a:rPr lang="sv-SE" b="1" dirty="0">
                <a:solidFill>
                  <a:srgbClr val="000000"/>
                </a:solidFill>
              </a:rPr>
              <a:t>Ny utrustning och nya kort</a:t>
            </a:r>
          </a:p>
          <a:p>
            <a:pPr algn="l"/>
            <a:r>
              <a:rPr lang="sv-SE" dirty="0">
                <a:solidFill>
                  <a:srgbClr val="000000"/>
                </a:solidFill>
                <a:latin typeface="Calibri" panose="020F0502020204030204" pitchFamily="34" charset="0"/>
              </a:rPr>
              <a:t>Med en ny utrustning är det naturligtvis viktigt att se till att man får rätt minneskort eftersom det finns så många varianter idag. Det kan vara problem om man köper en relativt ny begagnad kamera och det inte framgår vilket minneskort som ska användas.</a:t>
            </a: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sp>
        <p:nvSpPr>
          <p:cNvPr id="4" name="textruta 3">
            <a:extLst>
              <a:ext uri="{FF2B5EF4-FFF2-40B4-BE49-F238E27FC236}">
                <a16:creationId xmlns:a16="http://schemas.microsoft.com/office/drawing/2014/main" id="{69C674D8-EAA8-73B5-BC99-05404981C277}"/>
              </a:ext>
            </a:extLst>
          </p:cNvPr>
          <p:cNvSpPr txBox="1"/>
          <p:nvPr/>
        </p:nvSpPr>
        <p:spPr>
          <a:xfrm>
            <a:off x="488437" y="336331"/>
            <a:ext cx="3142976" cy="984885"/>
          </a:xfrm>
          <a:prstGeom prst="rect">
            <a:avLst/>
          </a:prstGeom>
          <a:noFill/>
        </p:spPr>
        <p:txBody>
          <a:bodyPr wrap="none" rtlCol="0">
            <a:spAutoFit/>
          </a:bodyPr>
          <a:lstStyle/>
          <a:p>
            <a:r>
              <a:rPr lang="sv-SE" sz="2000" b="1" dirty="0"/>
              <a:t>Fördelar och nackdelar med</a:t>
            </a:r>
          </a:p>
          <a:p>
            <a:r>
              <a:rPr lang="sv-SE" sz="2000" b="1" dirty="0"/>
              <a:t>olika minneskortstyper</a:t>
            </a:r>
          </a:p>
          <a:p>
            <a:endParaRPr lang="sv-SE" dirty="0"/>
          </a:p>
        </p:txBody>
      </p:sp>
      <p:pic>
        <p:nvPicPr>
          <p:cNvPr id="7169" name="Picture 1" descr="Transcend Flash-Minneskort 2GB SD-minneskort">
            <a:extLst>
              <a:ext uri="{FF2B5EF4-FFF2-40B4-BE49-F238E27FC236}">
                <a16:creationId xmlns:a16="http://schemas.microsoft.com/office/drawing/2014/main" id="{C84ABF0D-41F0-EAFD-A1D6-03D1FF9373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55" r="15475"/>
          <a:stretch/>
        </p:blipFill>
        <p:spPr bwMode="auto">
          <a:xfrm>
            <a:off x="790199" y="1683026"/>
            <a:ext cx="3142976"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13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D046239-8FE1-4590-4BE2-8720E4E0BAA5}"/>
              </a:ext>
            </a:extLst>
          </p:cNvPr>
          <p:cNvSpPr txBox="1"/>
          <p:nvPr/>
        </p:nvSpPr>
        <p:spPr>
          <a:xfrm>
            <a:off x="1145629" y="844939"/>
            <a:ext cx="10272718" cy="2585323"/>
          </a:xfrm>
          <a:prstGeom prst="rect">
            <a:avLst/>
          </a:prstGeom>
          <a:noFill/>
        </p:spPr>
        <p:txBody>
          <a:bodyPr wrap="square" rtlCol="0">
            <a:spAutoFit/>
          </a:bodyPr>
          <a:lstStyle/>
          <a:p>
            <a:r>
              <a:rPr lang="sv-SE" dirty="0"/>
              <a:t>Vad är ett minneskort?</a:t>
            </a:r>
          </a:p>
          <a:p>
            <a:endParaRPr lang="sv-SE" dirty="0"/>
          </a:p>
          <a:p>
            <a:pPr algn="l"/>
            <a:r>
              <a:rPr lang="sv-SE" sz="1800" b="0" i="0" dirty="0">
                <a:solidFill>
                  <a:srgbClr val="000000"/>
                </a:solidFill>
                <a:effectLst/>
                <a:latin typeface="Calibri" panose="020F0502020204030204" pitchFamily="34" charset="0"/>
              </a:rPr>
              <a:t>För att lagra data behövs någon form av minnesenhet.</a:t>
            </a:r>
          </a:p>
          <a:p>
            <a:pPr algn="l"/>
            <a:r>
              <a:rPr lang="sv-SE" sz="1800" b="0" i="0" dirty="0">
                <a:solidFill>
                  <a:srgbClr val="000000"/>
                </a:solidFill>
                <a:effectLst/>
                <a:latin typeface="Calibri" panose="020F0502020204030204" pitchFamily="34" charset="0"/>
              </a:rPr>
              <a:t>Ett dataminne är en enhet som lagrar data för en dator.</a:t>
            </a:r>
          </a:p>
          <a:p>
            <a:pPr algn="l"/>
            <a:r>
              <a:rPr lang="sv-SE" sz="1800" b="0" i="0" dirty="0">
                <a:solidFill>
                  <a:srgbClr val="000000"/>
                </a:solidFill>
                <a:effectLst/>
                <a:latin typeface="Calibri" panose="020F0502020204030204" pitchFamily="34" charset="0"/>
              </a:rPr>
              <a:t>Beroende på minnets typ och syfte kan lagringen variera från bråkdelar av en sekund till flera år.</a:t>
            </a:r>
          </a:p>
          <a:p>
            <a:pPr algn="l"/>
            <a:r>
              <a:rPr lang="sv-SE" sz="1800" b="0" i="0" dirty="0">
                <a:solidFill>
                  <a:srgbClr val="000000"/>
                </a:solidFill>
                <a:effectLst/>
                <a:latin typeface="Calibri" panose="020F0502020204030204" pitchFamily="34" charset="0"/>
              </a:rPr>
              <a:t>Dataminnena har utvecklats och representerar en stor del av teknikutvecklingen under de senaste 60 åre</a:t>
            </a:r>
            <a:r>
              <a:rPr lang="sv-SE" dirty="0">
                <a:solidFill>
                  <a:srgbClr val="000000"/>
                </a:solidFill>
                <a:latin typeface="Calibri" panose="020F0502020204030204" pitchFamily="34" charset="0"/>
              </a:rPr>
              <a:t>n.</a:t>
            </a:r>
          </a:p>
          <a:p>
            <a:pPr algn="l"/>
            <a:r>
              <a:rPr lang="sv-SE" dirty="0">
                <a:solidFill>
                  <a:srgbClr val="000000"/>
                </a:solidFill>
                <a:latin typeface="Calibri" panose="020F0502020204030204" pitchFamily="34" charset="0"/>
              </a:rPr>
              <a:t>Under 1900-talet har minnestyperna gått från hålremsa och hålkort till olika typer av hårddiskar.</a:t>
            </a:r>
          </a:p>
          <a:p>
            <a:pPr algn="l"/>
            <a:r>
              <a:rPr lang="sv-SE" dirty="0">
                <a:solidFill>
                  <a:srgbClr val="000000"/>
                </a:solidFill>
                <a:latin typeface="Calibri" panose="020F0502020204030204" pitchFamily="34" charset="0"/>
              </a:rPr>
              <a:t>Där någonstans, runt 2000, kom man på att kameran behövde minneskort som var smidiga, lätta och säkra att använda.</a:t>
            </a:r>
          </a:p>
        </p:txBody>
      </p:sp>
    </p:spTree>
    <p:extLst>
      <p:ext uri="{BB962C8B-B14F-4D97-AF65-F5344CB8AC3E}">
        <p14:creationId xmlns:p14="http://schemas.microsoft.com/office/powerpoint/2010/main" val="293545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6340197"/>
          </a:xfrm>
          <a:prstGeom prst="rect">
            <a:avLst/>
          </a:prstGeom>
          <a:noFill/>
        </p:spPr>
        <p:txBody>
          <a:bodyPr wrap="square" rtlCol="0">
            <a:spAutoFit/>
          </a:bodyPr>
          <a:lstStyle/>
          <a:p>
            <a:r>
              <a:rPr lang="sv-SE" b="1" dirty="0"/>
              <a:t>Vad ska jag kolla efter när jag ska köpa ett minneskort?</a:t>
            </a:r>
          </a:p>
          <a:p>
            <a:pPr algn="l"/>
            <a:endParaRPr lang="sv-SE" sz="1000" dirty="0"/>
          </a:p>
          <a:p>
            <a:pPr algn="l"/>
            <a:r>
              <a:rPr lang="sv-SE" dirty="0">
                <a:solidFill>
                  <a:srgbClr val="000000"/>
                </a:solidFill>
                <a:latin typeface="Calibri" panose="020F0502020204030204" pitchFamily="34" charset="0"/>
              </a:rPr>
              <a:t>Att köpa ett minneskort som passar till kameran känns naturligt! Kolla i bruksanvisningen vilken typ av minneskort som passar. Är det en några år gammal kamera kan rekommendationerna vara föråldrade avseende minnesstorlek och beteckningar!</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Läs på i manualen hur hög läshastighet och skrivhastighet som din kamera har! Det är inte mycket idé att köpa ett minneskort som har mycket större kapacitet än vad kameran behöver. Naturligtvis ska minneskortet klara den kapacitet som kameran har!</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Om kameran har flera kortplatser är det viktigt att ställa in kameran så att den skriver till minneskortet på det sätt som önskas.</a:t>
            </a:r>
          </a:p>
          <a:p>
            <a:pPr marL="285750" indent="-285750" algn="l">
              <a:buFont typeface="Arial" panose="020B0604020202020204" pitchFamily="34" charset="0"/>
              <a:buChar char="•"/>
            </a:pPr>
            <a:r>
              <a:rPr lang="sv-SE" dirty="0">
                <a:solidFill>
                  <a:srgbClr val="000000"/>
                </a:solidFill>
                <a:latin typeface="Calibri" panose="020F0502020204030204" pitchFamily="34" charset="0"/>
              </a:rPr>
              <a:t>ett exempel är att kameran kan spara i olika filformat till de olika korten. Om ett av korten då är fyllt så går det inte att exponera trots att det andra kortet är näst intill oanvänt.</a:t>
            </a:r>
          </a:p>
          <a:p>
            <a:pPr marL="285750" indent="-285750" algn="l">
              <a:buFont typeface="Arial" panose="020B0604020202020204" pitchFamily="34" charset="0"/>
              <a:buChar char="•"/>
            </a:pPr>
            <a:r>
              <a:rPr lang="sv-SE" dirty="0">
                <a:solidFill>
                  <a:srgbClr val="000000"/>
                </a:solidFill>
                <a:latin typeface="Calibri" panose="020F0502020204030204" pitchFamily="34" charset="0"/>
              </a:rPr>
              <a:t>Ett annat exempel är att om de skriver </a:t>
            </a:r>
            <a:r>
              <a:rPr lang="sv-SE" dirty="0" err="1">
                <a:solidFill>
                  <a:srgbClr val="000000"/>
                </a:solidFill>
                <a:latin typeface="Calibri" panose="020F0502020204030204" pitchFamily="34" charset="0"/>
              </a:rPr>
              <a:t>sekvetniellt</a:t>
            </a:r>
            <a:r>
              <a:rPr lang="sv-SE" dirty="0">
                <a:solidFill>
                  <a:srgbClr val="000000"/>
                </a:solidFill>
                <a:latin typeface="Calibri" panose="020F0502020204030204" pitchFamily="34" charset="0"/>
              </a:rPr>
              <a:t>, dvs när ett kort är fullt så fortsätter kameran att skriva till det andra kortet. Då är det lätt att förvirra bort sig på vilket kort respektive bild finns.</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Med minneskort kan det ibland finnas räddningsprogram för raderade filer vilket kan vara bra!						</a:t>
            </a:r>
            <a:r>
              <a:rPr lang="sv-SE" i="1" dirty="0">
                <a:solidFill>
                  <a:srgbClr val="000000"/>
                </a:solidFill>
                <a:latin typeface="Calibri" panose="020F0502020204030204" pitchFamily="34" charset="0"/>
              </a:rPr>
              <a:t>Forts.</a:t>
            </a:r>
          </a:p>
        </p:txBody>
      </p:sp>
      <p:sp>
        <p:nvSpPr>
          <p:cNvPr id="4" name="textruta 3">
            <a:extLst>
              <a:ext uri="{FF2B5EF4-FFF2-40B4-BE49-F238E27FC236}">
                <a16:creationId xmlns:a16="http://schemas.microsoft.com/office/drawing/2014/main" id="{69C674D8-EAA8-73B5-BC99-05404981C277}"/>
              </a:ext>
            </a:extLst>
          </p:cNvPr>
          <p:cNvSpPr txBox="1"/>
          <p:nvPr/>
        </p:nvSpPr>
        <p:spPr>
          <a:xfrm>
            <a:off x="488437" y="336331"/>
            <a:ext cx="3142976" cy="984885"/>
          </a:xfrm>
          <a:prstGeom prst="rect">
            <a:avLst/>
          </a:prstGeom>
          <a:noFill/>
        </p:spPr>
        <p:txBody>
          <a:bodyPr wrap="none" rtlCol="0">
            <a:spAutoFit/>
          </a:bodyPr>
          <a:lstStyle/>
          <a:p>
            <a:r>
              <a:rPr lang="sv-SE" sz="2000" b="1" dirty="0"/>
              <a:t>Fördelar och nackdelar med</a:t>
            </a:r>
          </a:p>
          <a:p>
            <a:r>
              <a:rPr lang="sv-SE" sz="2000" b="1" dirty="0"/>
              <a:t>olika minneskortstyper</a:t>
            </a:r>
          </a:p>
          <a:p>
            <a:endParaRPr lang="sv-SE" dirty="0"/>
          </a:p>
        </p:txBody>
      </p:sp>
      <p:pic>
        <p:nvPicPr>
          <p:cNvPr id="9218" name="Picture 2" descr="Formatera minneskort">
            <a:extLst>
              <a:ext uri="{FF2B5EF4-FFF2-40B4-BE49-F238E27FC236}">
                <a16:creationId xmlns:a16="http://schemas.microsoft.com/office/drawing/2014/main" id="{ABA6D7CF-40C1-8B3E-C490-3C09A07D3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75" y="2274529"/>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2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6617196"/>
          </a:xfrm>
          <a:prstGeom prst="rect">
            <a:avLst/>
          </a:prstGeom>
          <a:noFill/>
        </p:spPr>
        <p:txBody>
          <a:bodyPr wrap="square" rtlCol="0">
            <a:spAutoFit/>
          </a:bodyPr>
          <a:lstStyle/>
          <a:p>
            <a:r>
              <a:rPr lang="sv-SE" b="1" dirty="0"/>
              <a:t>Vad bör jag tänka på i övrigt avseende minneskort?</a:t>
            </a:r>
          </a:p>
          <a:p>
            <a:pPr algn="l"/>
            <a:endParaRPr lang="sv-SE" sz="1000" dirty="0"/>
          </a:p>
          <a:p>
            <a:pPr algn="l"/>
            <a:r>
              <a:rPr lang="sv-SE" dirty="0">
                <a:solidFill>
                  <a:srgbClr val="000000"/>
                </a:solidFill>
                <a:latin typeface="Calibri" panose="020F0502020204030204" pitchFamily="34" charset="0"/>
              </a:rPr>
              <a:t>Läs över bilderna från minneskortet till en dator!</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Använd en kortläsare med rätt kapacitet!</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Se till att bilderna hamnar där du vill ha dom, i ett strukturerat system!</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Efter att du sätter i kortet i kameran igen, FORMATERA kortet, </a:t>
            </a:r>
            <a:r>
              <a:rPr lang="sv-SE" b="1" dirty="0">
                <a:solidFill>
                  <a:srgbClr val="000000"/>
                </a:solidFill>
                <a:latin typeface="Calibri" panose="020F0502020204030204" pitchFamily="34" charset="0"/>
              </a:rPr>
              <a:t>efter att du kontrollerat att bilderna finns på rätt ställe i din dator!</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Sätt alltid tillbaka kortet i kameran direkt efter överföring till datorn!</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Om du har flera minneskort, håll ordning på dem! Förvara korten strukturerat!</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Om du är på resa utan tillgång till dator att läsa över korten till, använd många minneskort! Om kameran blir stulen eller borttappad ska det vara en bråkdel av bilderna som försvinner! Kameran går att köpa ny men bilderna är borta för alltid!</a:t>
            </a: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						</a:t>
            </a:r>
            <a:r>
              <a:rPr lang="sv-SE" i="1" dirty="0">
                <a:solidFill>
                  <a:srgbClr val="000000"/>
                </a:solidFill>
                <a:latin typeface="Calibri" panose="020F0502020204030204" pitchFamily="34" charset="0"/>
              </a:rPr>
              <a:t>Forts.</a:t>
            </a:r>
          </a:p>
        </p:txBody>
      </p:sp>
      <p:sp>
        <p:nvSpPr>
          <p:cNvPr id="4" name="textruta 3">
            <a:extLst>
              <a:ext uri="{FF2B5EF4-FFF2-40B4-BE49-F238E27FC236}">
                <a16:creationId xmlns:a16="http://schemas.microsoft.com/office/drawing/2014/main" id="{69C674D8-EAA8-73B5-BC99-05404981C277}"/>
              </a:ext>
            </a:extLst>
          </p:cNvPr>
          <p:cNvSpPr txBox="1"/>
          <p:nvPr/>
        </p:nvSpPr>
        <p:spPr>
          <a:xfrm>
            <a:off x="488437" y="336331"/>
            <a:ext cx="3142976" cy="984885"/>
          </a:xfrm>
          <a:prstGeom prst="rect">
            <a:avLst/>
          </a:prstGeom>
          <a:noFill/>
        </p:spPr>
        <p:txBody>
          <a:bodyPr wrap="none" rtlCol="0">
            <a:spAutoFit/>
          </a:bodyPr>
          <a:lstStyle/>
          <a:p>
            <a:r>
              <a:rPr lang="sv-SE" sz="2000" b="1" dirty="0"/>
              <a:t>Fördelar och nackdelar med</a:t>
            </a:r>
          </a:p>
          <a:p>
            <a:r>
              <a:rPr lang="sv-SE" sz="2000" b="1" dirty="0"/>
              <a:t>olika minneskortstyper</a:t>
            </a:r>
          </a:p>
          <a:p>
            <a:endParaRPr lang="sv-SE" dirty="0"/>
          </a:p>
        </p:txBody>
      </p:sp>
      <p:pic>
        <p:nvPicPr>
          <p:cNvPr id="11266" name="Picture 2" descr="The file can't be found. - Apple Community">
            <a:extLst>
              <a:ext uri="{FF2B5EF4-FFF2-40B4-BE49-F238E27FC236}">
                <a16:creationId xmlns:a16="http://schemas.microsoft.com/office/drawing/2014/main" id="{B7A43841-D85C-0FB1-2E84-231F2B4FF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37" y="2165350"/>
            <a:ext cx="3213100" cy="25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4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x ways to make microSD cards compatible with Android phones - Punch  Newspapers">
            <a:extLst>
              <a:ext uri="{FF2B5EF4-FFF2-40B4-BE49-F238E27FC236}">
                <a16:creationId xmlns:a16="http://schemas.microsoft.com/office/drawing/2014/main" id="{B7BCA5F4-FF89-BEE1-83FF-5BDED7508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20" y="1277828"/>
            <a:ext cx="7183438" cy="4714131"/>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B9027A77-3774-56A0-B93B-73F23A5C592C}"/>
              </a:ext>
            </a:extLst>
          </p:cNvPr>
          <p:cNvSpPr txBox="1"/>
          <p:nvPr/>
        </p:nvSpPr>
        <p:spPr>
          <a:xfrm>
            <a:off x="8024458" y="1863615"/>
            <a:ext cx="3426372" cy="369332"/>
          </a:xfrm>
          <a:prstGeom prst="rect">
            <a:avLst/>
          </a:prstGeom>
        </p:spPr>
        <p:txBody>
          <a:bodyPr vert="horz" lIns="91440" tIns="45720" rIns="91440" bIns="45720" rtlCol="0" anchor="b">
            <a:normAutofit/>
          </a:bodyPr>
          <a:lstStyle>
            <a:defPPr>
              <a:defRPr lang="sv-SE"/>
            </a:defPPr>
            <a:lvl1pPr>
              <a:lnSpc>
                <a:spcPct val="90000"/>
              </a:lnSpc>
              <a:spcBef>
                <a:spcPct val="0"/>
              </a:spcBef>
              <a:spcAft>
                <a:spcPts val="600"/>
              </a:spcAft>
              <a:defRPr sz="4800">
                <a:latin typeface="+mj-lt"/>
                <a:ea typeface="+mj-ea"/>
                <a:cs typeface="+mj-cs"/>
              </a:defRPr>
            </a:lvl1pPr>
          </a:lstStyle>
          <a:p>
            <a:r>
              <a:rPr lang="sv-SE" dirty="0"/>
              <a:t>Det var lite kort om kort!</a:t>
            </a:r>
          </a:p>
        </p:txBody>
      </p:sp>
      <p:cxnSp>
        <p:nvCxnSpPr>
          <p:cNvPr id="4" name="Rak 3">
            <a:extLst>
              <a:ext uri="{FF2B5EF4-FFF2-40B4-BE49-F238E27FC236}">
                <a16:creationId xmlns:a16="http://schemas.microsoft.com/office/drawing/2014/main" id="{14DEFB71-E8D0-EACB-7342-F29EDD62DAD7}"/>
              </a:ext>
            </a:extLst>
          </p:cNvPr>
          <p:cNvCxnSpPr>
            <a:cxnSpLocks/>
          </p:cNvCxnSpPr>
          <p:nvPr/>
        </p:nvCxnSpPr>
        <p:spPr>
          <a:xfrm>
            <a:off x="8024458" y="3962400"/>
            <a:ext cx="3547432" cy="0"/>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3455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5201424"/>
          </a:xfrm>
          <a:prstGeom prst="rect">
            <a:avLst/>
          </a:prstGeom>
          <a:noFill/>
        </p:spPr>
        <p:txBody>
          <a:bodyPr wrap="square" rtlCol="0">
            <a:spAutoFit/>
          </a:bodyPr>
          <a:lstStyle/>
          <a:p>
            <a:r>
              <a:rPr lang="sv-SE" b="1" dirty="0"/>
              <a:t>Hålkort och hålremsa</a:t>
            </a:r>
          </a:p>
          <a:p>
            <a:endParaRPr lang="sv-SE" sz="1000" dirty="0"/>
          </a:p>
          <a:p>
            <a:pPr marL="285750" indent="-285750">
              <a:buFont typeface="Arial" panose="020B0604020202020204" pitchFamily="34" charset="0"/>
              <a:buChar char="•"/>
            </a:pPr>
            <a:r>
              <a:rPr lang="sv-SE" dirty="0">
                <a:solidFill>
                  <a:srgbClr val="000000"/>
                </a:solidFill>
                <a:effectLst/>
                <a:latin typeface="Calibri" panose="020F0502020204030204" pitchFamily="34" charset="0"/>
              </a:rPr>
              <a:t>Hålkort</a:t>
            </a:r>
            <a:r>
              <a:rPr lang="sv-SE" b="0" i="0" dirty="0">
                <a:solidFill>
                  <a:srgbClr val="000000"/>
                </a:solidFill>
                <a:effectLst/>
                <a:latin typeface="Calibri" panose="020F0502020204030204" pitchFamily="34" charset="0"/>
              </a:rPr>
              <a:t> är ett mekaniskt lagringsmedium som användes i datorns föregångare</a:t>
            </a:r>
          </a:p>
          <a:p>
            <a:endParaRPr lang="sv-SE" sz="800" dirty="0">
              <a:solidFill>
                <a:srgbClr val="000000"/>
              </a:solidFill>
              <a:latin typeface="Calibri" panose="020F0502020204030204" pitchFamily="34" charset="0"/>
            </a:endParaRPr>
          </a:p>
          <a:p>
            <a:pPr marL="285750" indent="-285750">
              <a:buFont typeface="Arial" panose="020B0604020202020204" pitchFamily="34" charset="0"/>
              <a:buChar char="•"/>
            </a:pPr>
            <a:r>
              <a:rPr lang="sv-SE" dirty="0">
                <a:solidFill>
                  <a:srgbClr val="000000"/>
                </a:solidFill>
                <a:latin typeface="Calibri" panose="020F0502020204030204" pitchFamily="34" charset="0"/>
              </a:rPr>
              <a:t>H</a:t>
            </a:r>
            <a:r>
              <a:rPr lang="sv-SE" b="0" i="0" dirty="0">
                <a:solidFill>
                  <a:srgbClr val="000000"/>
                </a:solidFill>
                <a:effectLst/>
                <a:latin typeface="Calibri" panose="020F0502020204030204" pitchFamily="34" charset="0"/>
              </a:rPr>
              <a:t>ålkortsmaskinen började användas redan på 1800-talet.</a:t>
            </a:r>
          </a:p>
          <a:p>
            <a:endParaRPr lang="sv-SE" sz="800" dirty="0">
              <a:solidFill>
                <a:srgbClr val="000000"/>
              </a:solidFill>
              <a:latin typeface="Calibri" panose="020F0502020204030204" pitchFamily="34" charset="0"/>
            </a:endParaRPr>
          </a:p>
          <a:p>
            <a:pPr marL="285750" indent="-285750">
              <a:buFont typeface="Arial" panose="020B0604020202020204" pitchFamily="34" charset="0"/>
              <a:buChar char="•"/>
            </a:pPr>
            <a:r>
              <a:rPr lang="sv-SE" b="0" i="0" dirty="0">
                <a:solidFill>
                  <a:srgbClr val="000000"/>
                </a:solidFill>
                <a:effectLst/>
                <a:latin typeface="Calibri" panose="020F0502020204030204" pitchFamily="34" charset="0"/>
              </a:rPr>
              <a:t>Hålkort användes länge för in- och utmatning av data i datorn. Från mitten av 1970- talet började man gå ifrån användningen av hålkort som lagringsmedium, en process som var nästan helt avklarad vid början av 1990-talet.</a:t>
            </a:r>
          </a:p>
          <a:p>
            <a:endParaRPr lang="sv-SE"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pPr marL="285750" indent="-285750">
              <a:buFont typeface="Arial" panose="020B0604020202020204" pitchFamily="34" charset="0"/>
              <a:buChar char="•"/>
            </a:pPr>
            <a:r>
              <a:rPr lang="sv-SE" dirty="0">
                <a:solidFill>
                  <a:srgbClr val="000000"/>
                </a:solidFill>
                <a:effectLst/>
                <a:latin typeface="Calibri" panose="020F0502020204030204" pitchFamily="34" charset="0"/>
              </a:rPr>
              <a:t>Hålremsan</a:t>
            </a:r>
            <a:r>
              <a:rPr lang="sv-SE" b="0" i="0" dirty="0">
                <a:solidFill>
                  <a:srgbClr val="000000"/>
                </a:solidFill>
                <a:effectLst/>
                <a:latin typeface="Calibri" panose="020F0502020204030204" pitchFamily="34" charset="0"/>
              </a:rPr>
              <a:t> är ett lagringsmedium som består av en pappersremsa med rader av instansade hål. Varje </a:t>
            </a:r>
            <a:r>
              <a:rPr lang="sv-SE" b="0" i="0" dirty="0" err="1">
                <a:solidFill>
                  <a:srgbClr val="000000"/>
                </a:solidFill>
                <a:effectLst/>
                <a:latin typeface="Calibri" panose="020F0502020204030204" pitchFamily="34" charset="0"/>
              </a:rPr>
              <a:t>hålrad</a:t>
            </a:r>
            <a:r>
              <a:rPr lang="sv-SE" b="0" i="0" dirty="0">
                <a:solidFill>
                  <a:srgbClr val="000000"/>
                </a:solidFill>
                <a:effectLst/>
                <a:latin typeface="Calibri" panose="020F0502020204030204" pitchFamily="34" charset="0"/>
              </a:rPr>
              <a:t> representerar ett tecken i kodad form. Hålremsa användes som ”bärare” av indata och utdata i datorer och telefaxapparater.</a:t>
            </a:r>
          </a:p>
          <a:p>
            <a:pPr marL="285750" indent="-285750">
              <a:buFont typeface="Arial" panose="020B0604020202020204" pitchFamily="34" charset="0"/>
              <a:buChar char="•"/>
            </a:pPr>
            <a:r>
              <a:rPr lang="sv-SE" b="0" i="0" dirty="0">
                <a:solidFill>
                  <a:srgbClr val="000000"/>
                </a:solidFill>
                <a:effectLst/>
                <a:latin typeface="Calibri" panose="020F0502020204030204" pitchFamily="34" charset="0"/>
              </a:rPr>
              <a:t>Apparaterna som användes var hålremsläsare och hålremsstans. Hålremsans funktion ersattes av hålkort som var enklare att hantera och senare av magnetband.</a:t>
            </a:r>
            <a:endParaRPr lang="sv-SE" dirty="0"/>
          </a:p>
        </p:txBody>
      </p:sp>
      <p:sp>
        <p:nvSpPr>
          <p:cNvPr id="3" name="textruta 2">
            <a:extLst>
              <a:ext uri="{FF2B5EF4-FFF2-40B4-BE49-F238E27FC236}">
                <a16:creationId xmlns:a16="http://schemas.microsoft.com/office/drawing/2014/main" id="{800C4DB8-9094-6CD0-1645-57ED3EF9C23C}"/>
              </a:ext>
            </a:extLst>
          </p:cNvPr>
          <p:cNvSpPr txBox="1"/>
          <p:nvPr/>
        </p:nvSpPr>
        <p:spPr>
          <a:xfrm>
            <a:off x="488437" y="336331"/>
            <a:ext cx="2929072" cy="677108"/>
          </a:xfrm>
          <a:prstGeom prst="rect">
            <a:avLst/>
          </a:prstGeom>
          <a:noFill/>
        </p:spPr>
        <p:txBody>
          <a:bodyPr wrap="none" rtlCol="0">
            <a:spAutoFit/>
          </a:bodyPr>
          <a:lstStyle/>
          <a:p>
            <a:r>
              <a:rPr lang="sv-SE" sz="2000" b="1" dirty="0"/>
              <a:t>Minneskortens utveckling</a:t>
            </a:r>
          </a:p>
          <a:p>
            <a:endParaRPr lang="sv-SE" dirty="0"/>
          </a:p>
        </p:txBody>
      </p:sp>
      <p:pic>
        <p:nvPicPr>
          <p:cNvPr id="1032" name="Picture 8">
            <a:extLst>
              <a:ext uri="{FF2B5EF4-FFF2-40B4-BE49-F238E27FC236}">
                <a16:creationId xmlns:a16="http://schemas.microsoft.com/office/drawing/2014/main" id="{BE19027F-D011-5785-0506-C2C09D134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1" t="4742" r="4007" b="12972"/>
          <a:stretch/>
        </p:blipFill>
        <p:spPr bwMode="auto">
          <a:xfrm>
            <a:off x="189186" y="888069"/>
            <a:ext cx="4045751" cy="19107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804E076-4DC0-F5D1-ACA7-6DA0B7749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85" y="3528236"/>
            <a:ext cx="4045751" cy="183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36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5878532"/>
          </a:xfrm>
          <a:prstGeom prst="rect">
            <a:avLst/>
          </a:prstGeom>
          <a:noFill/>
        </p:spPr>
        <p:txBody>
          <a:bodyPr wrap="square" rtlCol="0">
            <a:spAutoFit/>
          </a:bodyPr>
          <a:lstStyle/>
          <a:p>
            <a:r>
              <a:rPr lang="sv-SE" b="1" dirty="0"/>
              <a:t>Magnetkärnminne</a:t>
            </a:r>
          </a:p>
          <a:p>
            <a:endParaRPr lang="sv-SE" sz="1000" dirty="0"/>
          </a:p>
          <a:p>
            <a:pPr marL="285750" indent="-285750">
              <a:buFont typeface="Arial" panose="020B0604020202020204" pitchFamily="34" charset="0"/>
              <a:buChar char="•"/>
            </a:pPr>
            <a:r>
              <a:rPr lang="sv-SE" b="0" i="0" dirty="0">
                <a:solidFill>
                  <a:srgbClr val="000000"/>
                </a:solidFill>
                <a:effectLst/>
                <a:latin typeface="Calibri" panose="020F0502020204030204" pitchFamily="34" charset="0"/>
              </a:rPr>
              <a:t>Magnetkärnminne var den dominerande formen av datorminne i ca 20 år mellan omkring 1955 och 1975. Sådant minne kallas ofta bara kärnminne.</a:t>
            </a:r>
            <a:br>
              <a:rPr lang="sv-SE" dirty="0"/>
            </a:br>
            <a:r>
              <a:rPr lang="sv-SE" b="0" i="0" dirty="0">
                <a:solidFill>
                  <a:srgbClr val="000000"/>
                </a:solidFill>
                <a:effectLst/>
                <a:latin typeface="Calibri" panose="020F0502020204030204" pitchFamily="34" charset="0"/>
              </a:rPr>
              <a:t>Varje kärna lagrar en bit information. Värdet på biten som är lagrad i en kärna är noll eller ett enligt riktningen för kärnans magnetisering.</a:t>
            </a:r>
          </a:p>
          <a:p>
            <a:endParaRPr lang="sv-SE" sz="800" b="0" i="0"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sv-SE" b="0" i="0" dirty="0">
                <a:solidFill>
                  <a:srgbClr val="000000"/>
                </a:solidFill>
                <a:effectLst/>
                <a:latin typeface="Calibri" panose="020F0502020204030204" pitchFamily="34" charset="0"/>
              </a:rPr>
              <a:t>När kärnorna inte läses eller skrivs bibehåller de det sista värdet de hade, även om strömmen är avstängd. Därför är de en typ av icke-flyktigt minne.</a:t>
            </a:r>
            <a:br>
              <a:rPr lang="sv-SE" dirty="0"/>
            </a:br>
            <a:r>
              <a:rPr lang="sv-SE" b="0" i="0" dirty="0">
                <a:solidFill>
                  <a:srgbClr val="000000"/>
                </a:solidFill>
                <a:effectLst/>
                <a:latin typeface="Calibri" panose="020F0502020204030204" pitchFamily="34" charset="0"/>
              </a:rPr>
              <a:t>För att nå hög densitet krävs dock extremt noggrann tillverkning, nästan alltid för hand trots upprepade stora ansträngningar för att automatisera processen. Kostnaden sjönk under denna period från cirka $ 1 per bit till cirka 1 cent per bit.</a:t>
            </a:r>
          </a:p>
          <a:p>
            <a:endParaRPr lang="sv-SE" sz="800" b="0" i="0"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sv-SE" b="0" i="0" dirty="0">
                <a:solidFill>
                  <a:srgbClr val="000000"/>
                </a:solidFill>
                <a:effectLst/>
                <a:latin typeface="Calibri" panose="020F0502020204030204" pitchFamily="34" charset="0"/>
              </a:rPr>
              <a:t>Även om kärnminnet är föråldrat kallas datorminne fortfarande ibland "kärna" även om det är tillverkat av halvledare.</a:t>
            </a:r>
          </a:p>
          <a:p>
            <a:endParaRPr lang="sv-SE" sz="800" dirty="0">
              <a:solidFill>
                <a:srgbClr val="000000"/>
              </a:solidFill>
              <a:latin typeface="Calibri" panose="020F0502020204030204" pitchFamily="34" charset="0"/>
            </a:endParaRPr>
          </a:p>
          <a:p>
            <a:pPr marL="285750" indent="-285750">
              <a:buFont typeface="Arial" panose="020B0604020202020204" pitchFamily="34" charset="0"/>
              <a:buChar char="•"/>
            </a:pPr>
            <a:r>
              <a:rPr lang="sv-SE" b="0" i="0" dirty="0">
                <a:solidFill>
                  <a:srgbClr val="000000"/>
                </a:solidFill>
                <a:effectLst/>
                <a:latin typeface="Calibri" panose="020F0502020204030204" pitchFamily="34" charset="0"/>
              </a:rPr>
              <a:t>I mitten av 1950-talet kom transistorn och magnetiska minnen att ersätta de första datorernas elektronrör och reläer.</a:t>
            </a:r>
          </a:p>
          <a:p>
            <a:endParaRPr lang="sv-SE" sz="800" dirty="0">
              <a:solidFill>
                <a:srgbClr val="000000"/>
              </a:solidFill>
              <a:latin typeface="Calibri" panose="020F0502020204030204" pitchFamily="34" charset="0"/>
            </a:endParaRPr>
          </a:p>
          <a:p>
            <a:pPr marL="285750" indent="-285750">
              <a:buFont typeface="Arial" panose="020B0604020202020204" pitchFamily="34" charset="0"/>
              <a:buChar char="•"/>
            </a:pPr>
            <a:r>
              <a:rPr lang="sv-SE" b="0" i="0" dirty="0">
                <a:solidFill>
                  <a:srgbClr val="000000"/>
                </a:solidFill>
                <a:effectLst/>
                <a:latin typeface="Calibri" panose="020F0502020204030204" pitchFamily="34" charset="0"/>
              </a:rPr>
              <a:t>Andra generationens datorer användes fram till slutet av 1960-talet, när transistorbaserade system och magnetiska RAM-minnen ersattes av integrerade kretsar.</a:t>
            </a:r>
            <a:endParaRPr lang="sv-SE" dirty="0"/>
          </a:p>
        </p:txBody>
      </p:sp>
      <p:sp>
        <p:nvSpPr>
          <p:cNvPr id="3" name="textruta 2">
            <a:extLst>
              <a:ext uri="{FF2B5EF4-FFF2-40B4-BE49-F238E27FC236}">
                <a16:creationId xmlns:a16="http://schemas.microsoft.com/office/drawing/2014/main" id="{800C4DB8-9094-6CD0-1645-57ED3EF9C23C}"/>
              </a:ext>
            </a:extLst>
          </p:cNvPr>
          <p:cNvSpPr txBox="1"/>
          <p:nvPr/>
        </p:nvSpPr>
        <p:spPr>
          <a:xfrm>
            <a:off x="488437" y="336331"/>
            <a:ext cx="2929072" cy="677108"/>
          </a:xfrm>
          <a:prstGeom prst="rect">
            <a:avLst/>
          </a:prstGeom>
          <a:noFill/>
        </p:spPr>
        <p:txBody>
          <a:bodyPr wrap="none" rtlCol="0">
            <a:spAutoFit/>
          </a:bodyPr>
          <a:lstStyle/>
          <a:p>
            <a:r>
              <a:rPr lang="sv-SE" sz="2000" b="1" dirty="0"/>
              <a:t>Minneskortens utveckling</a:t>
            </a:r>
          </a:p>
          <a:p>
            <a:endParaRPr lang="sv-SE" dirty="0"/>
          </a:p>
        </p:txBody>
      </p:sp>
      <p:pic>
        <p:nvPicPr>
          <p:cNvPr id="1028" name="Picture 4">
            <a:extLst>
              <a:ext uri="{FF2B5EF4-FFF2-40B4-BE49-F238E27FC236}">
                <a16:creationId xmlns:a16="http://schemas.microsoft.com/office/drawing/2014/main" id="{E693A97E-9B26-774A-0D8A-9C4E4F9F2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37" y="3779717"/>
            <a:ext cx="2503641" cy="26410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D12C3B5-5B3D-3EA3-A7F8-54195D2CA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37" y="982662"/>
            <a:ext cx="37465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3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6370975"/>
          </a:xfrm>
          <a:prstGeom prst="rect">
            <a:avLst/>
          </a:prstGeom>
          <a:noFill/>
        </p:spPr>
        <p:txBody>
          <a:bodyPr wrap="square" rtlCol="0">
            <a:spAutoFit/>
          </a:bodyPr>
          <a:lstStyle/>
          <a:p>
            <a:r>
              <a:rPr lang="sv-SE" b="1" dirty="0"/>
              <a:t>Magnetband</a:t>
            </a:r>
          </a:p>
          <a:p>
            <a:endParaRPr lang="sv-SE" sz="1000" dirty="0"/>
          </a:p>
          <a:p>
            <a:pPr marL="285750" indent="-285750" algn="l">
              <a:buFont typeface="Arial" panose="020B0604020202020204" pitchFamily="34" charset="0"/>
              <a:buChar char="•"/>
            </a:pPr>
            <a:r>
              <a:rPr lang="sv-SE" b="0" i="0" dirty="0">
                <a:solidFill>
                  <a:srgbClr val="000000"/>
                </a:solidFill>
                <a:effectLst/>
                <a:latin typeface="Calibri" panose="020F0502020204030204" pitchFamily="34" charset="0"/>
              </a:rPr>
              <a:t>Magnetbanden består av en tunn plastfilm med ett tunt magnetiskt skikt på ena sidan där data lagras.</a:t>
            </a:r>
          </a:p>
          <a:p>
            <a:pPr algn="l"/>
            <a:endParaRPr lang="sv-SE" sz="800" dirty="0">
              <a:solidFill>
                <a:srgbClr val="000000"/>
              </a:solidFill>
              <a:latin typeface="Calibri" panose="020F0502020204030204" pitchFamily="34" charset="0"/>
            </a:endParaRPr>
          </a:p>
          <a:p>
            <a:pPr marL="285750" indent="-285750" algn="l">
              <a:buFont typeface="Arial" panose="020B0604020202020204" pitchFamily="34" charset="0"/>
              <a:buChar char="•"/>
            </a:pPr>
            <a:r>
              <a:rPr lang="sv-SE" b="0" i="0" dirty="0">
                <a:solidFill>
                  <a:srgbClr val="000000"/>
                </a:solidFill>
                <a:effectLst/>
                <a:latin typeface="Calibri" panose="020F0502020204030204" pitchFamily="34" charset="0"/>
              </a:rPr>
              <a:t>Den magnetiska lagrade </a:t>
            </a:r>
            <a:r>
              <a:rPr lang="sv-SE" b="0" i="0" dirty="0" err="1">
                <a:solidFill>
                  <a:srgbClr val="000000"/>
                </a:solidFill>
                <a:effectLst/>
                <a:latin typeface="Calibri" panose="020F0502020204030204" pitchFamily="34" charset="0"/>
              </a:rPr>
              <a:t>datan</a:t>
            </a:r>
            <a:r>
              <a:rPr lang="sv-SE" b="0" i="0" dirty="0">
                <a:solidFill>
                  <a:srgbClr val="000000"/>
                </a:solidFill>
                <a:effectLst/>
                <a:latin typeface="Calibri" panose="020F0502020204030204" pitchFamily="34" charset="0"/>
              </a:rPr>
              <a:t> kan avläsas och reproduceras som antingen en analog signa eller som en digital signal.</a:t>
            </a:r>
          </a:p>
          <a:p>
            <a:pPr algn="l"/>
            <a:endParaRPr lang="sv-SE" sz="800" b="0" i="0" dirty="0">
              <a:solidFill>
                <a:srgbClr val="000000"/>
              </a:solidFill>
              <a:effectLst/>
              <a:latin typeface="Calibri" panose="020F0502020204030204" pitchFamily="34" charset="0"/>
            </a:endParaRPr>
          </a:p>
          <a:p>
            <a:pPr marL="285750" indent="-285750" algn="l">
              <a:buFont typeface="Arial" panose="020B0604020202020204" pitchFamily="34" charset="0"/>
              <a:buChar char="•"/>
            </a:pPr>
            <a:r>
              <a:rPr lang="sv-SE" b="0" i="0" dirty="0">
                <a:solidFill>
                  <a:srgbClr val="000000"/>
                </a:solidFill>
                <a:effectLst/>
                <a:latin typeface="Calibri" panose="020F0502020204030204" pitchFamily="34" charset="0"/>
              </a:rPr>
              <a:t>Magnetband </a:t>
            </a:r>
            <a:r>
              <a:rPr lang="sv-SE" dirty="0">
                <a:solidFill>
                  <a:srgbClr val="000000"/>
                </a:solidFill>
                <a:latin typeface="Calibri" panose="020F0502020204030204" pitchFamily="34" charset="0"/>
              </a:rPr>
              <a:t>ersatte magnetkärnminnena från 1960-talet till slutet av 1970-talet.</a:t>
            </a:r>
          </a:p>
          <a:p>
            <a:pPr algn="l"/>
            <a:endParaRPr lang="sv-SE" sz="800" b="0" i="0" dirty="0">
              <a:solidFill>
                <a:srgbClr val="000000"/>
              </a:solidFill>
              <a:effectLst/>
              <a:latin typeface="Calibri" panose="020F0502020204030204" pitchFamily="34" charset="0"/>
            </a:endParaRPr>
          </a:p>
          <a:p>
            <a:pPr marL="285750" indent="-285750" algn="l">
              <a:buFont typeface="Arial" panose="020B0604020202020204" pitchFamily="34" charset="0"/>
              <a:buChar char="•"/>
            </a:pPr>
            <a:r>
              <a:rPr lang="sv-SE" b="0" i="0" dirty="0">
                <a:solidFill>
                  <a:srgbClr val="000000"/>
                </a:solidFill>
                <a:effectLst/>
                <a:latin typeface="Calibri" panose="020F0502020204030204" pitchFamily="34" charset="0"/>
              </a:rPr>
              <a:t>För säkerhetskopiering användes magnetband långt in på 00-talet på grund av möjligheten att lagra stora mängder data.</a:t>
            </a:r>
          </a:p>
          <a:p>
            <a:pPr algn="l"/>
            <a:endParaRPr lang="sv-SE" sz="800" b="0" i="0" dirty="0">
              <a:solidFill>
                <a:srgbClr val="000000"/>
              </a:solidFill>
              <a:effectLst/>
              <a:latin typeface="Calibri" panose="020F0502020204030204" pitchFamily="34" charset="0"/>
            </a:endParaRPr>
          </a:p>
          <a:p>
            <a:pPr marL="285750" indent="-285750" algn="l">
              <a:buFont typeface="Arial" panose="020B0604020202020204" pitchFamily="34" charset="0"/>
              <a:buChar char="•"/>
            </a:pPr>
            <a:r>
              <a:rPr lang="sv-SE" b="0" i="0" dirty="0">
                <a:solidFill>
                  <a:srgbClr val="000000"/>
                </a:solidFill>
                <a:effectLst/>
                <a:latin typeface="Calibri" panose="020F0502020204030204" pitchFamily="34" charset="0"/>
              </a:rPr>
              <a:t>Som media användes till en början rullband men kompaktkassetter av olika slag blev det huvudsakliga mediet från 70-talet och framåt.</a:t>
            </a:r>
          </a:p>
          <a:p>
            <a:endParaRPr lang="sv-SE" sz="800" b="0" i="0"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sv-SE" b="0" i="0" dirty="0">
                <a:solidFill>
                  <a:srgbClr val="000000"/>
                </a:solidFill>
                <a:effectLst/>
                <a:latin typeface="Calibri" panose="020F0502020204030204" pitchFamily="34" charset="0"/>
              </a:rPr>
              <a:t>Datorerna försågs med kassettbandspelare och data lagrades genom att information modulerades som ljud och spelades in på bandet. För inläsning tolkades sedan ljudet enligt samma modulationsteknik. Större delen av de program som såldes till framför allt hemdatorer på 1970-talet levererades på samma typ av kassettband som användes för </a:t>
            </a:r>
            <a:r>
              <a:rPr lang="sv-SE" dirty="0">
                <a:solidFill>
                  <a:srgbClr val="000000"/>
                </a:solidFill>
                <a:latin typeface="Calibri" panose="020F0502020204030204" pitchFamily="34" charset="0"/>
              </a:rPr>
              <a:t>musik.</a:t>
            </a:r>
          </a:p>
          <a:p>
            <a:endParaRPr lang="sv-SE" sz="800" dirty="0">
              <a:solidFill>
                <a:srgbClr val="000000"/>
              </a:solidFill>
              <a:latin typeface="Calibri" panose="020F0502020204030204" pitchFamily="34" charset="0"/>
            </a:endParaRPr>
          </a:p>
          <a:p>
            <a:pPr marL="285750" indent="-285750">
              <a:buFont typeface="Arial" panose="020B0604020202020204" pitchFamily="34" charset="0"/>
              <a:buChar char="•"/>
            </a:pPr>
            <a:r>
              <a:rPr lang="sv-SE" dirty="0">
                <a:solidFill>
                  <a:srgbClr val="000000"/>
                </a:solidFill>
                <a:latin typeface="Calibri" panose="020F0502020204030204" pitchFamily="34" charset="0"/>
              </a:rPr>
              <a:t>Datahastigheten på lagrad data var 300 bit/s.</a:t>
            </a:r>
          </a:p>
          <a:p>
            <a:endParaRPr lang="sv-SE" sz="800" b="0" i="0"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sv-SE" sz="1800" b="0" i="0" dirty="0">
                <a:solidFill>
                  <a:srgbClr val="000000"/>
                </a:solidFill>
                <a:effectLst/>
                <a:latin typeface="Calibri" panose="020F0502020204030204" pitchFamily="34" charset="0"/>
              </a:rPr>
              <a:t>Skrivkassetten blev gammalmodig för arbetslagring när floppydisken blev tillgänglig under 1970-talet.</a:t>
            </a:r>
          </a:p>
        </p:txBody>
      </p:sp>
      <p:sp>
        <p:nvSpPr>
          <p:cNvPr id="3" name="textruta 2">
            <a:extLst>
              <a:ext uri="{FF2B5EF4-FFF2-40B4-BE49-F238E27FC236}">
                <a16:creationId xmlns:a16="http://schemas.microsoft.com/office/drawing/2014/main" id="{800C4DB8-9094-6CD0-1645-57ED3EF9C23C}"/>
              </a:ext>
            </a:extLst>
          </p:cNvPr>
          <p:cNvSpPr txBox="1"/>
          <p:nvPr/>
        </p:nvSpPr>
        <p:spPr>
          <a:xfrm>
            <a:off x="488437" y="336331"/>
            <a:ext cx="2929072" cy="677108"/>
          </a:xfrm>
          <a:prstGeom prst="rect">
            <a:avLst/>
          </a:prstGeom>
          <a:noFill/>
        </p:spPr>
        <p:txBody>
          <a:bodyPr wrap="none" rtlCol="0">
            <a:spAutoFit/>
          </a:bodyPr>
          <a:lstStyle/>
          <a:p>
            <a:r>
              <a:rPr lang="sv-SE" sz="2000" b="1" dirty="0"/>
              <a:t>Minneskortens utveckling</a:t>
            </a:r>
          </a:p>
          <a:p>
            <a:endParaRPr lang="sv-SE" dirty="0"/>
          </a:p>
        </p:txBody>
      </p:sp>
      <p:pic>
        <p:nvPicPr>
          <p:cNvPr id="6146" name="Picture 2">
            <a:extLst>
              <a:ext uri="{FF2B5EF4-FFF2-40B4-BE49-F238E27FC236}">
                <a16:creationId xmlns:a16="http://schemas.microsoft.com/office/drawing/2014/main" id="{AB282711-8659-9717-C02B-B3550ECAA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08" y="869512"/>
            <a:ext cx="2857499" cy="30215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B025AC1-5F30-C39E-CB8C-17E9A4726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8" y="4175892"/>
            <a:ext cx="2857500" cy="191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5468164"/>
          </a:xfrm>
          <a:prstGeom prst="rect">
            <a:avLst/>
          </a:prstGeom>
          <a:noFill/>
        </p:spPr>
        <p:txBody>
          <a:bodyPr wrap="square" rtlCol="0">
            <a:spAutoFit/>
          </a:bodyPr>
          <a:lstStyle/>
          <a:p>
            <a:r>
              <a:rPr lang="sv-SE" b="1" dirty="0"/>
              <a:t>Diskett</a:t>
            </a:r>
          </a:p>
          <a:p>
            <a:endParaRPr lang="sv-SE" sz="1000" dirty="0"/>
          </a:p>
          <a:p>
            <a:pPr marL="285750" indent="-285750" algn="l">
              <a:spcAft>
                <a:spcPts val="800"/>
              </a:spcAft>
              <a:buFont typeface="Arial" panose="020B0604020202020204" pitchFamily="34" charset="0"/>
              <a:buChar char="•"/>
            </a:pPr>
            <a:r>
              <a:rPr lang="sv-SE" sz="1800" b="0" i="0" dirty="0">
                <a:solidFill>
                  <a:srgbClr val="000000"/>
                </a:solidFill>
                <a:effectLst/>
                <a:latin typeface="Calibri" panose="020F0502020204030204" pitchFamily="34" charset="0"/>
              </a:rPr>
              <a:t>En diskett, floppydisk</a:t>
            </a:r>
            <a:r>
              <a:rPr lang="sv-SE" dirty="0">
                <a:solidFill>
                  <a:srgbClr val="000000"/>
                </a:solidFill>
                <a:latin typeface="Calibri" panose="020F0502020204030204" pitchFamily="34" charset="0"/>
              </a:rPr>
              <a:t>,</a:t>
            </a:r>
            <a:r>
              <a:rPr lang="sv-SE" sz="1800" b="0" i="0" dirty="0">
                <a:solidFill>
                  <a:srgbClr val="000000"/>
                </a:solidFill>
                <a:effectLst/>
                <a:latin typeface="Calibri" panose="020F0502020204030204" pitchFamily="34" charset="0"/>
              </a:rPr>
              <a:t> är en magnetisk skiva i ett skyddande hölje, som används för att lagra filer för användning med dator.</a:t>
            </a:r>
          </a:p>
          <a:p>
            <a:pPr marL="285750" indent="-285750" algn="l">
              <a:spcAft>
                <a:spcPts val="800"/>
              </a:spcAft>
              <a:buFont typeface="Arial" panose="020B0604020202020204" pitchFamily="34" charset="0"/>
              <a:buChar char="•"/>
            </a:pPr>
            <a:r>
              <a:rPr lang="sv-SE" dirty="0">
                <a:solidFill>
                  <a:srgbClr val="000000"/>
                </a:solidFill>
                <a:latin typeface="Calibri" panose="020F0502020204030204" pitchFamily="34" charset="0"/>
              </a:rPr>
              <a:t>L</a:t>
            </a:r>
            <a:r>
              <a:rPr lang="sv-SE" sz="1800" b="0" i="0" dirty="0">
                <a:solidFill>
                  <a:srgbClr val="000000"/>
                </a:solidFill>
                <a:effectLst/>
                <a:latin typeface="Calibri" panose="020F0502020204030204" pitchFamily="34" charset="0"/>
              </a:rPr>
              <a:t>anserades kommersiellt av IBM under 1970-talet och blev ett ledande lagringsmedium fram till  1990-talet.</a:t>
            </a:r>
          </a:p>
          <a:p>
            <a:pPr marL="285750" indent="-285750" algn="l">
              <a:spcAft>
                <a:spcPts val="800"/>
              </a:spcAft>
              <a:buFont typeface="Arial" panose="020B0604020202020204" pitchFamily="34" charset="0"/>
              <a:buChar char="•"/>
            </a:pPr>
            <a:r>
              <a:rPr lang="sv-SE" dirty="0">
                <a:solidFill>
                  <a:srgbClr val="000000"/>
                </a:solidFill>
                <a:latin typeface="Calibri" panose="020F0502020204030204" pitchFamily="34" charset="0"/>
              </a:rPr>
              <a:t>Från början var det 8”-disketter som rymde upp till 180 MB. Bättre magnetiska ämnen gjorde att storleken senare kunde minskas till 5 ¼” med samma kapacitet.</a:t>
            </a:r>
            <a:r>
              <a:rPr lang="sv-SE" b="0" i="0" dirty="0">
                <a:solidFill>
                  <a:srgbClr val="202122"/>
                </a:solidFill>
                <a:effectLst/>
                <a:latin typeface="Arial" panose="020B0604020202020204" pitchFamily="34" charset="0"/>
              </a:rPr>
              <a:t> År 1984 introducerades 3½"-disketter med hårt skyddshölje, som rymde 360 Kilobyte (KB), senare 720 KB och år 1987 1 440 KB.</a:t>
            </a:r>
            <a:endParaRPr lang="sv-SE" sz="1800" b="0" i="0" dirty="0">
              <a:solidFill>
                <a:srgbClr val="000000"/>
              </a:solidFill>
              <a:effectLst/>
              <a:latin typeface="Calibri" panose="020F0502020204030204" pitchFamily="34" charset="0"/>
            </a:endParaRPr>
          </a:p>
          <a:p>
            <a:pPr marL="285750" indent="-285750" algn="l">
              <a:spcAft>
                <a:spcPts val="800"/>
              </a:spcAft>
              <a:buFont typeface="Arial" panose="020B0604020202020204" pitchFamily="34" charset="0"/>
              <a:buChar char="•"/>
            </a:pPr>
            <a:r>
              <a:rPr lang="sv-SE" sz="1800" b="0" i="0" dirty="0">
                <a:solidFill>
                  <a:srgbClr val="000000"/>
                </a:solidFill>
                <a:effectLst/>
                <a:latin typeface="Calibri" panose="020F0502020204030204" pitchFamily="34" charset="0"/>
              </a:rPr>
              <a:t>Data lagras på diskett i koncentriska spår i sektioner på vardera av diskettens båda  sidor.</a:t>
            </a:r>
          </a:p>
          <a:p>
            <a:pPr marL="285750" indent="-285750" algn="l">
              <a:spcAft>
                <a:spcPts val="800"/>
              </a:spcAft>
              <a:buFont typeface="Arial" panose="020B0604020202020204" pitchFamily="34" charset="0"/>
              <a:buChar char="•"/>
            </a:pPr>
            <a:r>
              <a:rPr lang="sv-SE" sz="1800" b="0" i="0" dirty="0">
                <a:solidFill>
                  <a:srgbClr val="000000"/>
                </a:solidFill>
                <a:effectLst/>
                <a:latin typeface="Calibri" panose="020F0502020204030204" pitchFamily="34" charset="0"/>
              </a:rPr>
              <a:t>Disketterna behöll sin position som ett viktigt lagrings- och transportmedium tills det så småningom blev möjligt att använda CD- och DVD- skivor för permanent lagring.</a:t>
            </a:r>
          </a:p>
          <a:p>
            <a:pPr marL="285750" indent="-285750" algn="l">
              <a:spcAft>
                <a:spcPts val="800"/>
              </a:spcAft>
              <a:buFont typeface="Arial" panose="020B0604020202020204" pitchFamily="34" charset="0"/>
              <a:buChar char="•"/>
            </a:pPr>
            <a:r>
              <a:rPr lang="sv-SE" sz="1800" b="0" i="0" dirty="0">
                <a:solidFill>
                  <a:srgbClr val="000000"/>
                </a:solidFill>
                <a:effectLst/>
                <a:latin typeface="Calibri" panose="020F0502020204030204" pitchFamily="34" charset="0"/>
              </a:rPr>
              <a:t>Disketter är långsamma i jämförelse med de ersatta medierna, har mycket mindre lagringskapacitet och tar lätt skada vid ovarsam hantering.</a:t>
            </a:r>
          </a:p>
        </p:txBody>
      </p:sp>
      <p:sp>
        <p:nvSpPr>
          <p:cNvPr id="3" name="textruta 2">
            <a:extLst>
              <a:ext uri="{FF2B5EF4-FFF2-40B4-BE49-F238E27FC236}">
                <a16:creationId xmlns:a16="http://schemas.microsoft.com/office/drawing/2014/main" id="{800C4DB8-9094-6CD0-1645-57ED3EF9C23C}"/>
              </a:ext>
            </a:extLst>
          </p:cNvPr>
          <p:cNvSpPr txBox="1"/>
          <p:nvPr/>
        </p:nvSpPr>
        <p:spPr>
          <a:xfrm>
            <a:off x="488437" y="336331"/>
            <a:ext cx="2929072" cy="677108"/>
          </a:xfrm>
          <a:prstGeom prst="rect">
            <a:avLst/>
          </a:prstGeom>
          <a:noFill/>
        </p:spPr>
        <p:txBody>
          <a:bodyPr wrap="none" rtlCol="0">
            <a:spAutoFit/>
          </a:bodyPr>
          <a:lstStyle/>
          <a:p>
            <a:r>
              <a:rPr lang="sv-SE" sz="2000" b="1" dirty="0"/>
              <a:t>Minneskortens utveckling</a:t>
            </a:r>
          </a:p>
          <a:p>
            <a:endParaRPr lang="sv-SE" dirty="0"/>
          </a:p>
        </p:txBody>
      </p:sp>
      <p:pic>
        <p:nvPicPr>
          <p:cNvPr id="7174" name="Picture 6" descr="Floppy Disk - YouTube">
            <a:extLst>
              <a:ext uri="{FF2B5EF4-FFF2-40B4-BE49-F238E27FC236}">
                <a16:creationId xmlns:a16="http://schemas.microsoft.com/office/drawing/2014/main" id="{22C00CFA-46F3-534E-1695-BE9F99164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37" y="914781"/>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3D model Floppy disk VR / AR / low-poly | CGTrader">
            <a:extLst>
              <a:ext uri="{FF2B5EF4-FFF2-40B4-BE49-F238E27FC236}">
                <a16:creationId xmlns:a16="http://schemas.microsoft.com/office/drawing/2014/main" id="{8A8AF400-C325-2DEA-78D2-1CFC3E16E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37" y="3770166"/>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71F9BF5D-6EA9-B541-EFAA-009C7037DE46}"/>
              </a:ext>
            </a:extLst>
          </p:cNvPr>
          <p:cNvSpPr txBox="1"/>
          <p:nvPr/>
        </p:nvSpPr>
        <p:spPr>
          <a:xfrm>
            <a:off x="424937" y="3127807"/>
            <a:ext cx="3881384" cy="369332"/>
          </a:xfrm>
          <a:prstGeom prst="rect">
            <a:avLst/>
          </a:prstGeom>
          <a:noFill/>
        </p:spPr>
        <p:txBody>
          <a:bodyPr wrap="none" rtlCol="0">
            <a:spAutoFit/>
          </a:bodyPr>
          <a:lstStyle/>
          <a:p>
            <a:r>
              <a:rPr lang="sv-SE" i="1" dirty="0"/>
              <a:t>5 ¼” Floppydisk och diskläsare/skrivare</a:t>
            </a:r>
          </a:p>
        </p:txBody>
      </p:sp>
      <p:sp>
        <p:nvSpPr>
          <p:cNvPr id="5" name="textruta 4">
            <a:extLst>
              <a:ext uri="{FF2B5EF4-FFF2-40B4-BE49-F238E27FC236}">
                <a16:creationId xmlns:a16="http://schemas.microsoft.com/office/drawing/2014/main" id="{3BC9F020-1A64-D3B7-D385-CC32E6B6DEAD}"/>
              </a:ext>
            </a:extLst>
          </p:cNvPr>
          <p:cNvSpPr txBox="1"/>
          <p:nvPr/>
        </p:nvSpPr>
        <p:spPr>
          <a:xfrm>
            <a:off x="441976" y="5943219"/>
            <a:ext cx="7802008" cy="646331"/>
          </a:xfrm>
          <a:prstGeom prst="rect">
            <a:avLst/>
          </a:prstGeom>
          <a:noFill/>
        </p:spPr>
        <p:txBody>
          <a:bodyPr wrap="none" rtlCol="0">
            <a:spAutoFit/>
          </a:bodyPr>
          <a:lstStyle/>
          <a:p>
            <a:r>
              <a:rPr lang="sv-SE" i="1" dirty="0"/>
              <a:t>3 ½” Diskett som i stort sett ersatte de större floppydiskarna fanns för lagring av</a:t>
            </a:r>
          </a:p>
          <a:p>
            <a:r>
              <a:rPr lang="sv-SE" i="1" dirty="0"/>
              <a:t>360 KB, 720 KB och senare 1,44 MB.</a:t>
            </a:r>
          </a:p>
        </p:txBody>
      </p:sp>
    </p:spTree>
    <p:extLst>
      <p:ext uri="{BB962C8B-B14F-4D97-AF65-F5344CB8AC3E}">
        <p14:creationId xmlns:p14="http://schemas.microsoft.com/office/powerpoint/2010/main" val="1900503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D046239-8FE1-4590-4BE2-8720E4E0BAA5}"/>
              </a:ext>
            </a:extLst>
          </p:cNvPr>
          <p:cNvSpPr txBox="1"/>
          <p:nvPr/>
        </p:nvSpPr>
        <p:spPr>
          <a:xfrm>
            <a:off x="3684103" y="844940"/>
            <a:ext cx="7734243" cy="2031325"/>
          </a:xfrm>
          <a:prstGeom prst="rect">
            <a:avLst/>
          </a:prstGeom>
          <a:noFill/>
        </p:spPr>
        <p:txBody>
          <a:bodyPr wrap="square" rtlCol="0">
            <a:spAutoFit/>
          </a:bodyPr>
          <a:lstStyle/>
          <a:p>
            <a:r>
              <a:rPr lang="sv-SE" dirty="0"/>
              <a:t>Första tillgängliga digitalkameran</a:t>
            </a:r>
          </a:p>
          <a:p>
            <a:endParaRPr lang="sv-SE" dirty="0"/>
          </a:p>
          <a:p>
            <a:pPr algn="l"/>
            <a:r>
              <a:rPr lang="sv-SE" dirty="0">
                <a:solidFill>
                  <a:srgbClr val="000000"/>
                </a:solidFill>
                <a:latin typeface="Calibri" panose="020F0502020204030204" pitchFamily="34" charset="0"/>
              </a:rPr>
              <a:t>Den första digitalkameran som producerades för kommersiellt bruk, </a:t>
            </a:r>
            <a:r>
              <a:rPr lang="sv-SE" dirty="0" err="1">
                <a:solidFill>
                  <a:srgbClr val="000000"/>
                </a:solidFill>
                <a:latin typeface="Calibri" panose="020F0502020204030204" pitchFamily="34" charset="0"/>
              </a:rPr>
              <a:t>Dycam</a:t>
            </a:r>
            <a:r>
              <a:rPr lang="sv-SE" dirty="0">
                <a:solidFill>
                  <a:srgbClr val="000000"/>
                </a:solidFill>
                <a:latin typeface="Calibri" panose="020F0502020204030204" pitchFamily="34" charset="0"/>
              </a:rPr>
              <a:t> </a:t>
            </a:r>
            <a:r>
              <a:rPr lang="sv-SE" dirty="0" err="1">
                <a:solidFill>
                  <a:srgbClr val="000000"/>
                </a:solidFill>
                <a:latin typeface="Calibri" panose="020F0502020204030204" pitchFamily="34" charset="0"/>
              </a:rPr>
              <a:t>Model</a:t>
            </a:r>
            <a:r>
              <a:rPr lang="sv-SE" dirty="0">
                <a:solidFill>
                  <a:srgbClr val="000000"/>
                </a:solidFill>
                <a:latin typeface="Calibri" panose="020F0502020204030204" pitchFamily="34" charset="0"/>
              </a:rPr>
              <a:t> 1 eller Logitech Fotoman som den också kallades, såg dagens ljus 1990. Med den fantasieggande upplösningen 0,9 megapixel. Bilderna lagrades på ett 1 MB stort internminne och nog för att upplösningen var låg men fler än 32 bilder fick man inte plats med.</a:t>
            </a:r>
          </a:p>
        </p:txBody>
      </p:sp>
      <p:pic>
        <p:nvPicPr>
          <p:cNvPr id="14338" name="Picture 2">
            <a:extLst>
              <a:ext uri="{FF2B5EF4-FFF2-40B4-BE49-F238E27FC236}">
                <a16:creationId xmlns:a16="http://schemas.microsoft.com/office/drawing/2014/main" id="{BAFFFC0F-B57A-055C-2244-9E15D5352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73" y="1166842"/>
            <a:ext cx="3024588"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73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D046239-8FE1-4590-4BE2-8720E4E0BAA5}"/>
              </a:ext>
            </a:extLst>
          </p:cNvPr>
          <p:cNvSpPr txBox="1"/>
          <p:nvPr/>
        </p:nvSpPr>
        <p:spPr>
          <a:xfrm>
            <a:off x="5314950" y="844940"/>
            <a:ext cx="6103396" cy="2862322"/>
          </a:xfrm>
          <a:prstGeom prst="rect">
            <a:avLst/>
          </a:prstGeom>
          <a:noFill/>
        </p:spPr>
        <p:txBody>
          <a:bodyPr wrap="square" rtlCol="0">
            <a:spAutoFit/>
          </a:bodyPr>
          <a:lstStyle/>
          <a:p>
            <a:r>
              <a:rPr lang="sv-SE" dirty="0"/>
              <a:t>Första kameran med ett flyttbart minne</a:t>
            </a:r>
          </a:p>
          <a:p>
            <a:endParaRPr lang="sv-SE" dirty="0"/>
          </a:p>
          <a:p>
            <a:pPr algn="l"/>
            <a:r>
              <a:rPr lang="sv-SE" sz="1800" b="0" i="0" dirty="0">
                <a:solidFill>
                  <a:srgbClr val="000000"/>
                </a:solidFill>
                <a:effectLst/>
                <a:latin typeface="Calibri" panose="020F0502020204030204" pitchFamily="34" charset="0"/>
              </a:rPr>
              <a:t>Kodak DCS (Digital Camera System) med 1,3 megapixel sensor baserades på Nikon F3 och annonserades av Kodak 1991. Kameran består av ett modifierat F3 HP-kamerahus fäst på en specialtillverkad motor och ett digitalt bakstycke. Tagna bilder lagras på en separat digital lagringsenhet (DSU) som ansluts till kameravindaren via en kabel.</a:t>
            </a:r>
          </a:p>
          <a:p>
            <a:pPr algn="l"/>
            <a:endParaRPr lang="sv-SE" dirty="0">
              <a:solidFill>
                <a:srgbClr val="000000"/>
              </a:solidFill>
              <a:latin typeface="Calibri" panose="020F0502020204030204" pitchFamily="34" charset="0"/>
            </a:endParaRPr>
          </a:p>
          <a:p>
            <a:pPr algn="l"/>
            <a:r>
              <a:rPr lang="sv-SE" dirty="0">
                <a:solidFill>
                  <a:srgbClr val="000000"/>
                </a:solidFill>
                <a:latin typeface="Calibri" panose="020F0502020204030204" pitchFamily="34" charset="0"/>
              </a:rPr>
              <a:t>DSU innehöll en hårddisk på upp till </a:t>
            </a:r>
            <a:r>
              <a:rPr lang="sv-SE">
                <a:solidFill>
                  <a:srgbClr val="000000"/>
                </a:solidFill>
                <a:latin typeface="Calibri" panose="020F0502020204030204" pitchFamily="34" charset="0"/>
              </a:rPr>
              <a:t>80 megabyte.</a:t>
            </a:r>
            <a:endParaRPr lang="sv-SE" dirty="0">
              <a:solidFill>
                <a:srgbClr val="000000"/>
              </a:solidFill>
              <a:latin typeface="Calibri" panose="020F0502020204030204" pitchFamily="34" charset="0"/>
            </a:endParaRPr>
          </a:p>
        </p:txBody>
      </p:sp>
      <p:pic>
        <p:nvPicPr>
          <p:cNvPr id="1026" name="Picture 2">
            <a:extLst>
              <a:ext uri="{FF2B5EF4-FFF2-40B4-BE49-F238E27FC236}">
                <a16:creationId xmlns:a16="http://schemas.microsoft.com/office/drawing/2014/main" id="{CDF71156-4F19-6B74-B5EB-7F2DB06EB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7" y="1657350"/>
            <a:ext cx="44450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1FE4C0B-E705-00B3-FAF6-136D56240482}"/>
              </a:ext>
            </a:extLst>
          </p:cNvPr>
          <p:cNvSpPr txBox="1"/>
          <p:nvPr/>
        </p:nvSpPr>
        <p:spPr>
          <a:xfrm>
            <a:off x="4234937" y="336331"/>
            <a:ext cx="7673284" cy="5232202"/>
          </a:xfrm>
          <a:prstGeom prst="rect">
            <a:avLst/>
          </a:prstGeom>
          <a:noFill/>
        </p:spPr>
        <p:txBody>
          <a:bodyPr wrap="square" rtlCol="0">
            <a:spAutoFit/>
          </a:bodyPr>
          <a:lstStyle/>
          <a:p>
            <a:r>
              <a:rPr lang="sv-SE" b="1" dirty="0"/>
              <a:t>Flashminnen</a:t>
            </a:r>
          </a:p>
          <a:p>
            <a:pPr algn="l"/>
            <a:endParaRPr lang="sv-SE" sz="1000" dirty="0"/>
          </a:p>
          <a:p>
            <a:r>
              <a:rPr lang="sv-SE" b="0" i="0" dirty="0">
                <a:solidFill>
                  <a:srgbClr val="202122"/>
                </a:solidFill>
                <a:effectLst/>
              </a:rPr>
              <a:t>Ett </a:t>
            </a:r>
            <a:r>
              <a:rPr lang="sv-SE" b="1" i="0" dirty="0">
                <a:solidFill>
                  <a:srgbClr val="202122"/>
                </a:solidFill>
                <a:effectLst/>
              </a:rPr>
              <a:t>flashminne</a:t>
            </a:r>
            <a:r>
              <a:rPr lang="sv-SE" b="0" i="0" dirty="0">
                <a:solidFill>
                  <a:srgbClr val="202122"/>
                </a:solidFill>
                <a:effectLst/>
              </a:rPr>
              <a:t> är ett datorminne som kan läsas och skrivas elektroniskt och som behåller informationen också då de inte har ström, medan information kan raderas bara blockvis.</a:t>
            </a:r>
            <a:endParaRPr lang="sv-SE" b="0" i="0" dirty="0">
              <a:solidFill>
                <a:srgbClr val="000000"/>
              </a:solidFill>
              <a:effectLst/>
            </a:endParaRPr>
          </a:p>
          <a:p>
            <a:endParaRPr lang="sv-SE" sz="1800" dirty="0">
              <a:solidFill>
                <a:srgbClr val="000000"/>
              </a:solidFill>
            </a:endParaRPr>
          </a:p>
          <a:p>
            <a:r>
              <a:rPr lang="sv-SE" sz="1800" b="0" i="0" dirty="0">
                <a:solidFill>
                  <a:srgbClr val="000000"/>
                </a:solidFill>
                <a:effectLst/>
                <a:latin typeface="Calibri" panose="020F0502020204030204" pitchFamily="34" charset="0"/>
              </a:rPr>
              <a:t>Flashminne lagrar och medger överföring av filer ömsesidigt </a:t>
            </a:r>
            <a:r>
              <a:rPr lang="sv-SE" dirty="0">
                <a:solidFill>
                  <a:srgbClr val="000000"/>
                </a:solidFill>
                <a:latin typeface="Calibri" panose="020F0502020204030204" pitchFamily="34" charset="0"/>
              </a:rPr>
              <a:t>mellan digitala enheter och datorer.</a:t>
            </a:r>
            <a:endParaRPr lang="sv-SE" b="0" i="0" dirty="0">
              <a:solidFill>
                <a:srgbClr val="000000"/>
              </a:solidFill>
              <a:effectLst/>
              <a:latin typeface="Calibri" panose="020F0502020204030204" pitchFamily="34" charset="0"/>
            </a:endParaRPr>
          </a:p>
          <a:p>
            <a:endParaRPr lang="sv-SE" sz="1800" dirty="0">
              <a:solidFill>
                <a:srgbClr val="000000"/>
              </a:solidFill>
            </a:endParaRPr>
          </a:p>
          <a:p>
            <a:r>
              <a:rPr lang="sv-SE" sz="1800" b="0" i="0" dirty="0">
                <a:solidFill>
                  <a:srgbClr val="000000"/>
                </a:solidFill>
                <a:effectLst/>
              </a:rPr>
              <a:t>Flashminne kan läsas från och skrivas till många gånger och är tåligare än disketter eller CD-skivor.</a:t>
            </a:r>
          </a:p>
          <a:p>
            <a:pPr algn="l"/>
            <a:endParaRPr lang="sv-SE" sz="1800" b="0" i="0" dirty="0">
              <a:solidFill>
                <a:srgbClr val="000000"/>
              </a:solidFill>
              <a:effectLst/>
            </a:endParaRPr>
          </a:p>
          <a:p>
            <a:pPr algn="l"/>
            <a:r>
              <a:rPr lang="sv-SE" sz="1800" b="0" i="0" dirty="0">
                <a:solidFill>
                  <a:srgbClr val="000000"/>
                </a:solidFill>
                <a:effectLst/>
                <a:latin typeface="Calibri" panose="020F0502020204030204" pitchFamily="34" charset="0"/>
              </a:rPr>
              <a:t>Flashminne finns som </a:t>
            </a:r>
            <a:r>
              <a:rPr lang="sv-SE" sz="1800" b="0" dirty="0" err="1">
                <a:solidFill>
                  <a:srgbClr val="000000"/>
                </a:solidFill>
                <a:effectLst/>
                <a:latin typeface="Calibri" panose="020F0502020204030204" pitchFamily="34" charset="0"/>
              </a:rPr>
              <a:t>Multimediacard</a:t>
            </a:r>
            <a:r>
              <a:rPr lang="sv-SE" sz="1800" b="0" dirty="0">
                <a:solidFill>
                  <a:srgbClr val="000000"/>
                </a:solidFill>
                <a:effectLst/>
                <a:latin typeface="Calibri" panose="020F0502020204030204" pitchFamily="34" charset="0"/>
              </a:rPr>
              <a:t> (MMC), </a:t>
            </a:r>
            <a:r>
              <a:rPr lang="sv-SE" sz="1800" b="0" dirty="0" err="1">
                <a:solidFill>
                  <a:srgbClr val="000000"/>
                </a:solidFill>
                <a:effectLst/>
                <a:latin typeface="Calibri" panose="020F0502020204030204" pitchFamily="34" charset="0"/>
              </a:rPr>
              <a:t>Compact</a:t>
            </a:r>
            <a:r>
              <a:rPr lang="sv-SE" sz="1800" b="0" dirty="0">
                <a:solidFill>
                  <a:srgbClr val="000000"/>
                </a:solidFill>
                <a:effectLst/>
                <a:latin typeface="Calibri" panose="020F0502020204030204" pitchFamily="34" charset="0"/>
              </a:rPr>
              <a:t> Flash Express (</a:t>
            </a:r>
            <a:r>
              <a:rPr lang="sv-SE" sz="1800" b="0" dirty="0" err="1">
                <a:solidFill>
                  <a:srgbClr val="000000"/>
                </a:solidFill>
                <a:effectLst/>
                <a:latin typeface="Calibri" panose="020F0502020204030204" pitchFamily="34" charset="0"/>
              </a:rPr>
              <a:t>CFexpress</a:t>
            </a:r>
            <a:r>
              <a:rPr lang="sv-SE" sz="1800" b="0" dirty="0">
                <a:solidFill>
                  <a:srgbClr val="000000"/>
                </a:solidFill>
                <a:effectLst/>
                <a:latin typeface="Calibri" panose="020F0502020204030204" pitchFamily="34" charset="0"/>
              </a:rPr>
              <a:t>), </a:t>
            </a:r>
            <a:r>
              <a:rPr lang="sv-SE" sz="1800" b="0" dirty="0" err="1">
                <a:solidFill>
                  <a:srgbClr val="000000"/>
                </a:solidFill>
                <a:effectLst/>
                <a:latin typeface="Calibri" panose="020F0502020204030204" pitchFamily="34" charset="0"/>
              </a:rPr>
              <a:t>Compact</a:t>
            </a:r>
            <a:r>
              <a:rPr lang="sv-SE" sz="1800" b="0" dirty="0">
                <a:solidFill>
                  <a:srgbClr val="000000"/>
                </a:solidFill>
                <a:effectLst/>
                <a:latin typeface="Calibri" panose="020F0502020204030204" pitchFamily="34" charset="0"/>
              </a:rPr>
              <a:t> Flash (CF), </a:t>
            </a:r>
            <a:r>
              <a:rPr lang="sv-SE" sz="1800" b="0" dirty="0" err="1">
                <a:solidFill>
                  <a:srgbClr val="000000"/>
                </a:solidFill>
                <a:effectLst/>
                <a:latin typeface="Calibri" panose="020F0502020204030204" pitchFamily="34" charset="0"/>
              </a:rPr>
              <a:t>Secure</a:t>
            </a:r>
            <a:r>
              <a:rPr lang="sv-SE" sz="1800" b="0" dirty="0">
                <a:solidFill>
                  <a:srgbClr val="000000"/>
                </a:solidFill>
                <a:effectLst/>
                <a:latin typeface="Calibri" panose="020F0502020204030204" pitchFamily="34" charset="0"/>
              </a:rPr>
              <a:t> Digital (SD) och Micro </a:t>
            </a:r>
            <a:r>
              <a:rPr lang="sv-SE" sz="1800" b="0" dirty="0" err="1">
                <a:solidFill>
                  <a:srgbClr val="000000"/>
                </a:solidFill>
                <a:effectLst/>
                <a:latin typeface="Calibri" panose="020F0502020204030204" pitchFamily="34" charset="0"/>
              </a:rPr>
              <a:t>Secure</a:t>
            </a:r>
            <a:r>
              <a:rPr lang="sv-SE" sz="1800" b="0" dirty="0">
                <a:solidFill>
                  <a:srgbClr val="000000"/>
                </a:solidFill>
                <a:effectLst/>
                <a:latin typeface="Calibri" panose="020F0502020204030204" pitchFamily="34" charset="0"/>
              </a:rPr>
              <a:t> Digital (</a:t>
            </a:r>
            <a:r>
              <a:rPr lang="sv-SE" sz="1800" b="0" dirty="0" err="1">
                <a:solidFill>
                  <a:srgbClr val="000000"/>
                </a:solidFill>
                <a:effectLst/>
                <a:latin typeface="Calibri" panose="020F0502020204030204" pitchFamily="34" charset="0"/>
              </a:rPr>
              <a:t>MicroSD</a:t>
            </a:r>
            <a:r>
              <a:rPr lang="sv-SE" sz="1800" b="0" dirty="0">
                <a:solidFill>
                  <a:srgbClr val="000000"/>
                </a:solidFill>
                <a:effectLst/>
                <a:latin typeface="Calibri" panose="020F0502020204030204" pitchFamily="34" charset="0"/>
              </a:rPr>
              <a:t>)</a:t>
            </a:r>
            <a:r>
              <a:rPr lang="sv-SE" sz="1800" b="0" i="0" dirty="0">
                <a:solidFill>
                  <a:srgbClr val="000000"/>
                </a:solidFill>
                <a:effectLst/>
                <a:latin typeface="Calibri" panose="020F0502020204030204" pitchFamily="34" charset="0"/>
              </a:rPr>
              <a:t>.</a:t>
            </a:r>
          </a:p>
          <a:p>
            <a:pPr algn="l"/>
            <a:endParaRPr lang="sv-SE" dirty="0">
              <a:solidFill>
                <a:srgbClr val="000000"/>
              </a:solidFill>
              <a:latin typeface="Calibri" panose="020F0502020204030204" pitchFamily="34" charset="0"/>
            </a:endParaRPr>
          </a:p>
          <a:p>
            <a:pPr algn="l"/>
            <a:endParaRPr lang="sv-SE" dirty="0">
              <a:solidFill>
                <a:srgbClr val="000000"/>
              </a:solidFill>
              <a:latin typeface="Calibri" panose="020F0502020204030204" pitchFamily="34" charset="0"/>
            </a:endParaRPr>
          </a:p>
          <a:p>
            <a:pPr algn="l"/>
            <a:endParaRPr lang="sv-SE" sz="1800" b="0" i="0" dirty="0">
              <a:solidFill>
                <a:srgbClr val="000000"/>
              </a:solidFill>
              <a:effectLst/>
              <a:latin typeface="Calibri" panose="020F0502020204030204" pitchFamily="34" charset="0"/>
            </a:endParaRPr>
          </a:p>
          <a:p>
            <a:pPr algn="l"/>
            <a:endParaRPr lang="sv-SE" dirty="0">
              <a:solidFill>
                <a:srgbClr val="000000"/>
              </a:solidFill>
              <a:latin typeface="Calibri" panose="020F0502020204030204" pitchFamily="34" charset="0"/>
            </a:endParaRPr>
          </a:p>
        </p:txBody>
      </p:sp>
      <p:sp>
        <p:nvSpPr>
          <p:cNvPr id="3" name="textruta 2">
            <a:extLst>
              <a:ext uri="{FF2B5EF4-FFF2-40B4-BE49-F238E27FC236}">
                <a16:creationId xmlns:a16="http://schemas.microsoft.com/office/drawing/2014/main" id="{800C4DB8-9094-6CD0-1645-57ED3EF9C23C}"/>
              </a:ext>
            </a:extLst>
          </p:cNvPr>
          <p:cNvSpPr txBox="1"/>
          <p:nvPr/>
        </p:nvSpPr>
        <p:spPr>
          <a:xfrm>
            <a:off x="488437" y="336331"/>
            <a:ext cx="2929072" cy="677108"/>
          </a:xfrm>
          <a:prstGeom prst="rect">
            <a:avLst/>
          </a:prstGeom>
          <a:noFill/>
        </p:spPr>
        <p:txBody>
          <a:bodyPr wrap="none" rtlCol="0">
            <a:spAutoFit/>
          </a:bodyPr>
          <a:lstStyle/>
          <a:p>
            <a:r>
              <a:rPr lang="sv-SE" sz="2000" b="1" dirty="0"/>
              <a:t>Minneskortens utveckling</a:t>
            </a:r>
          </a:p>
          <a:p>
            <a:endParaRPr lang="sv-SE" dirty="0"/>
          </a:p>
        </p:txBody>
      </p:sp>
      <p:pic>
        <p:nvPicPr>
          <p:cNvPr id="9218" name="Picture 2" descr="Så väljer du rätt minneskort - NetOnNet">
            <a:extLst>
              <a:ext uri="{FF2B5EF4-FFF2-40B4-BE49-F238E27FC236}">
                <a16:creationId xmlns:a16="http://schemas.microsoft.com/office/drawing/2014/main" id="{34301D80-DE04-AA8B-8C66-384AA622E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37" y="1735083"/>
            <a:ext cx="34798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263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2655</Words>
  <Application>Microsoft Office PowerPoint</Application>
  <PresentationFormat>Bredbild</PresentationFormat>
  <Paragraphs>279</Paragraphs>
  <Slides>22</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22</vt:i4>
      </vt:variant>
    </vt:vector>
  </HeadingPairs>
  <TitlesOfParts>
    <vt:vector size="29" baseType="lpstr">
      <vt:lpstr>a</vt:lpstr>
      <vt:lpstr>Arial</vt:lpstr>
      <vt:lpstr>b</vt:lpstr>
      <vt:lpstr>Calibri</vt:lpstr>
      <vt:lpstr>Calibri Light</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 Leijström</dc:creator>
  <cp:lastModifiedBy>Mikael Wiklund</cp:lastModifiedBy>
  <cp:revision>14</cp:revision>
  <dcterms:created xsi:type="dcterms:W3CDTF">2023-08-01T15:01:06Z</dcterms:created>
  <dcterms:modified xsi:type="dcterms:W3CDTF">2024-11-30T09:45:25Z</dcterms:modified>
</cp:coreProperties>
</file>