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604" r:id="rId4"/>
    <p:sldId id="605" r:id="rId5"/>
    <p:sldId id="259" r:id="rId6"/>
    <p:sldId id="606" r:id="rId7"/>
    <p:sldId id="607" r:id="rId8"/>
    <p:sldId id="586" r:id="rId9"/>
    <p:sldId id="610" r:id="rId10"/>
    <p:sldId id="450" r:id="rId11"/>
    <p:sldId id="778" r:id="rId12"/>
    <p:sldId id="608" r:id="rId13"/>
    <p:sldId id="774" r:id="rId14"/>
    <p:sldId id="773" r:id="rId15"/>
    <p:sldId id="777" r:id="rId16"/>
    <p:sldId id="776" r:id="rId17"/>
    <p:sldId id="609" r:id="rId18"/>
    <p:sldId id="493" r:id="rId19"/>
    <p:sldId id="494" r:id="rId20"/>
    <p:sldId id="495" r:id="rId21"/>
    <p:sldId id="492" r:id="rId22"/>
    <p:sldId id="373" r:id="rId23"/>
    <p:sldId id="474" r:id="rId24"/>
    <p:sldId id="628" r:id="rId25"/>
    <p:sldId id="382" r:id="rId26"/>
    <p:sldId id="779" r:id="rId27"/>
    <p:sldId id="780" r:id="rId28"/>
    <p:sldId id="475" r:id="rId29"/>
    <p:sldId id="454" r:id="rId30"/>
    <p:sldId id="669" r:id="rId31"/>
    <p:sldId id="265" r:id="rId32"/>
    <p:sldId id="264" r:id="rId33"/>
    <p:sldId id="781" r:id="rId34"/>
    <p:sldId id="267" r:id="rId35"/>
    <p:sldId id="268" r:id="rId36"/>
    <p:sldId id="269" r:id="rId37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98" d="100"/>
          <a:sy n="98" d="100"/>
        </p:scale>
        <p:origin x="9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91150-B318-154A-89D2-DC31D4C5FEA2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192FA-FD39-B849-A773-FD65D230227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6868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4FEEFE-00D7-4B7E-AD1F-311DED8E8EDD}" type="slidenum">
              <a:rPr lang="sv-SE"/>
              <a:pPr/>
              <a:t>3</a:t>
            </a:fld>
            <a:endParaRPr lang="sv-SE"/>
          </a:p>
        </p:txBody>
      </p:sp>
      <p:sp>
        <p:nvSpPr>
          <p:cNvPr id="376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1ED0D-7F0F-49BA-A603-C78BB9935E97}" type="slidenum">
              <a:rPr lang="sv-SE"/>
              <a:pPr/>
              <a:t>15</a:t>
            </a:fld>
            <a:endParaRPr lang="sv-SE"/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905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1ED0D-7F0F-49BA-A603-C78BB9935E97}" type="slidenum">
              <a:rPr lang="sv-SE"/>
              <a:pPr/>
              <a:t>16</a:t>
            </a:fld>
            <a:endParaRPr lang="sv-SE"/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803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578E80-8132-463A-AD6E-5FAE6BB17C9C}" type="slidenum">
              <a:rPr lang="sv-SE"/>
              <a:pPr/>
              <a:t>18</a:t>
            </a:fld>
            <a:endParaRPr lang="sv-SE"/>
          </a:p>
        </p:txBody>
      </p:sp>
      <p:sp>
        <p:nvSpPr>
          <p:cNvPr id="384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031CD4-583F-42B2-93BA-3678817D3D31}" type="slidenum">
              <a:rPr lang="sv-SE"/>
              <a:pPr/>
              <a:t>19</a:t>
            </a:fld>
            <a:endParaRPr lang="sv-SE"/>
          </a:p>
        </p:txBody>
      </p:sp>
      <p:sp>
        <p:nvSpPr>
          <p:cNvPr id="385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74BEAB-A50C-4D71-B6A5-8473C5A05F60}" type="slidenum">
              <a:rPr lang="sv-SE"/>
              <a:pPr/>
              <a:t>20</a:t>
            </a:fld>
            <a:endParaRPr lang="sv-SE"/>
          </a:p>
        </p:txBody>
      </p:sp>
      <p:sp>
        <p:nvSpPr>
          <p:cNvPr id="386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231CFC-C269-4AA6-A5B8-A7E27C1FC8D6}" type="slidenum">
              <a:rPr lang="sv-SE"/>
              <a:pPr/>
              <a:t>21</a:t>
            </a:fld>
            <a:endParaRPr lang="sv-SE"/>
          </a:p>
        </p:txBody>
      </p:sp>
      <p:sp>
        <p:nvSpPr>
          <p:cNvPr id="387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37FD5-1C65-4E06-BB6A-541736E79CFD}" type="slidenum">
              <a:rPr lang="sv-SE"/>
              <a:pPr/>
              <a:t>22</a:t>
            </a:fld>
            <a:endParaRPr lang="sv-SE"/>
          </a:p>
        </p:txBody>
      </p:sp>
      <p:sp>
        <p:nvSpPr>
          <p:cNvPr id="388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3B36D-91CF-4D60-BE65-5378BBA2817D}" type="slidenum">
              <a:rPr lang="sv-SE"/>
              <a:pPr/>
              <a:t>23</a:t>
            </a:fld>
            <a:endParaRPr lang="sv-SE"/>
          </a:p>
        </p:txBody>
      </p:sp>
      <p:sp>
        <p:nvSpPr>
          <p:cNvPr id="389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BFE014-7FAC-4C0E-A992-3EF76195F41C}" type="slidenum">
              <a:rPr lang="sv-SE"/>
              <a:pPr/>
              <a:t>24</a:t>
            </a:fld>
            <a:endParaRPr lang="sv-SE"/>
          </a:p>
        </p:txBody>
      </p:sp>
      <p:sp>
        <p:nvSpPr>
          <p:cNvPr id="391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dirty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ED882E-7D53-48AF-BAF3-AB1B75C273C3}" type="slidenum">
              <a:rPr lang="sv-SE"/>
              <a:pPr/>
              <a:t>25</a:t>
            </a:fld>
            <a:endParaRPr lang="sv-SE"/>
          </a:p>
        </p:txBody>
      </p:sp>
      <p:sp>
        <p:nvSpPr>
          <p:cNvPr id="390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BA2BF7-D14B-4076-991F-E78CCEEA6222}" type="slidenum">
              <a:rPr lang="sv-SE"/>
              <a:pPr/>
              <a:t>4</a:t>
            </a:fld>
            <a:endParaRPr lang="sv-SE"/>
          </a:p>
        </p:txBody>
      </p:sp>
      <p:sp>
        <p:nvSpPr>
          <p:cNvPr id="377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14DB00-F9E7-458B-B763-3C3A6DE5BEF4}" type="slidenum">
              <a:rPr lang="sv-SE"/>
              <a:pPr/>
              <a:t>28</a:t>
            </a:fld>
            <a:endParaRPr lang="sv-SE"/>
          </a:p>
        </p:txBody>
      </p:sp>
      <p:sp>
        <p:nvSpPr>
          <p:cNvPr id="393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0CB7D7-91B6-4E5A-A3E7-C285455FBE4A}" type="slidenum">
              <a:rPr lang="sv-SE"/>
              <a:pPr/>
              <a:t>29</a:t>
            </a:fld>
            <a:endParaRPr lang="sv-SE"/>
          </a:p>
        </p:txBody>
      </p:sp>
      <p:sp>
        <p:nvSpPr>
          <p:cNvPr id="394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5BC968-65D9-42D3-A43F-E926FA721273}" type="slidenum">
              <a:rPr lang="sv-SE"/>
              <a:pPr/>
              <a:t>30</a:t>
            </a:fld>
            <a:endParaRPr lang="sv-SE"/>
          </a:p>
        </p:txBody>
      </p:sp>
      <p:sp>
        <p:nvSpPr>
          <p:cNvPr id="395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6192FA-FD39-B849-A773-FD65D2302272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2851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8E31BB-1BD1-43E6-8469-0A39CD5DF7D4}" type="slidenum">
              <a:rPr lang="sv-SE"/>
              <a:pPr/>
              <a:t>6</a:t>
            </a:fld>
            <a:endParaRPr lang="sv-SE"/>
          </a:p>
        </p:txBody>
      </p:sp>
      <p:sp>
        <p:nvSpPr>
          <p:cNvPr id="378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783EE-4FE8-4574-B2BB-BA4121A43B95}" type="slidenum">
              <a:rPr lang="sv-SE"/>
              <a:pPr/>
              <a:t>7</a:t>
            </a:fld>
            <a:endParaRPr lang="sv-SE"/>
          </a:p>
        </p:txBody>
      </p:sp>
      <p:sp>
        <p:nvSpPr>
          <p:cNvPr id="379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85E05A-C867-48FF-B2BB-E433771071F9}" type="slidenum">
              <a:rPr lang="sv-SE"/>
              <a:pPr/>
              <a:t>8</a:t>
            </a:fld>
            <a:endParaRPr lang="sv-SE"/>
          </a:p>
        </p:txBody>
      </p:sp>
      <p:sp>
        <p:nvSpPr>
          <p:cNvPr id="380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DAA9FC-A9EC-45A1-BA26-D7C16396693A}" type="slidenum">
              <a:rPr lang="sv-SE"/>
              <a:pPr/>
              <a:t>9</a:t>
            </a:fld>
            <a:endParaRPr lang="sv-SE"/>
          </a:p>
        </p:txBody>
      </p:sp>
      <p:sp>
        <p:nvSpPr>
          <p:cNvPr id="381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D9E55D-534C-4602-9FE3-3473FDEC1138}" type="slidenum">
              <a:rPr lang="sv-SE"/>
              <a:pPr/>
              <a:t>10</a:t>
            </a:fld>
            <a:endParaRPr lang="sv-SE"/>
          </a:p>
        </p:txBody>
      </p:sp>
      <p:sp>
        <p:nvSpPr>
          <p:cNvPr id="392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7569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1ED0D-7F0F-49BA-A603-C78BB9935E97}" type="slidenum">
              <a:rPr lang="sv-SE"/>
              <a:pPr/>
              <a:t>13</a:t>
            </a:fld>
            <a:endParaRPr lang="sv-SE"/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9466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1ED0D-7F0F-49BA-A603-C78BB9935E97}" type="slidenum">
              <a:rPr lang="sv-SE"/>
              <a:pPr/>
              <a:t>14</a:t>
            </a:fld>
            <a:endParaRPr lang="sv-SE"/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4406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19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2531BEE-010A-C709-ABBA-183B7EFF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644A121-C052-C200-BD1E-FD6AD171FB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E56E3DB-47FA-47CA-19AC-70658369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25B9E-F0C2-D244-B3C8-E074C70DA039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8AC4C02-96EF-5A51-B111-41EC1CF13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92C738B-C275-459B-48DB-A5314FFFD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10341-7E43-C947-977A-CB2A8AEE8D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1208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FDF4CE4-FF2B-7B4B-460C-C3D9F4F285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EFA6F99D-FE6A-7C28-F7D0-63A2433EE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E0FC515-F6CE-9581-DE8E-6830D9B4B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25B9E-F0C2-D244-B3C8-E074C70DA039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0418E2E-11A5-3271-E582-0733DD79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A646461-D347-804C-C9D6-C5A27E4E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10341-7E43-C947-977A-CB2A8AEE8D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58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215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72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05F50D0-1E1D-72DB-A291-D82C1032B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A16717A-5B93-1B23-BBA4-8BAABE276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BB5124FC-EC30-F8C0-DBF5-32CDBD46B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DCAD018F-EB9B-E235-21E7-3BA660E142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25B9E-F0C2-D244-B3C8-E074C70DA039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971C5C15-BDFC-2BFC-A858-3A5EE8C51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F2E276C-7C89-E027-0DBD-D0DB24F6D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10341-7E43-C947-977A-CB2A8AEE8D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4139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314C77-05A9-633A-7F94-5111A44C3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90CD64C-919B-266B-598C-E9A45E82B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C34788A-F716-5123-1FED-C3A3A398A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F19DCF0-8D48-C2F8-FCA4-5A472FA0B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2285C01-73A2-7019-5262-09C6D4F60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817AF7C7-2D61-493C-AD32-B0F227433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25B9E-F0C2-D244-B3C8-E074C70DA039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2B381549-F2D8-FC04-A7EE-7298DA838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BB0340D-76CA-E56C-087D-1DFC1E75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10341-7E43-C947-977A-CB2A8AEE8D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665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DED1D93-2998-CD96-061C-71C49A803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EA9F8184-7AD8-7815-A36F-AD7BDEEC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25B9E-F0C2-D244-B3C8-E074C70DA039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A82A8A61-6347-2988-2CE8-016CD5643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57B9E8A2-D387-D611-F031-29962477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10341-7E43-C947-977A-CB2A8AEE8D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6844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49B1C4D3-D86A-2619-40B3-C01F38389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25B9E-F0C2-D244-B3C8-E074C70DA039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832FC9CF-F138-E7AA-6D3E-84411ACE4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E841F67D-99AA-EEED-32D2-1D19A09F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10341-7E43-C947-977A-CB2A8AEE8D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6070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D71028-328D-5783-FE89-D2FD242B8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C673598-C33B-DF61-409B-5A6213F4C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E32EF9E-4EE7-F61D-A7E9-9C6604926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4DD4404-CBDA-C604-D39E-3339AA58D7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25B9E-F0C2-D244-B3C8-E074C70DA039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4D9577F-A9DA-41D6-704F-83900989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114BD43-3089-3494-DDBC-11A85505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10341-7E43-C947-977A-CB2A8AEE8D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4293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DFD48C3-C964-EFE8-BF43-36B6BB4C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84744E1B-9D48-3A90-DAF4-0D104DEE9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B48E9C8-CAD3-D763-3812-C8A3C5996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74C06E0-A437-F99E-BF29-BF2D6E0F4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825B9E-F0C2-D244-B3C8-E074C70DA039}" type="datetimeFigureOut">
              <a:rPr lang="sv-SE" smtClean="0"/>
              <a:t>2024-11-30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FCA26F2-3954-48B4-DAAE-56F6008F5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CBEEBA0-5923-35E3-5C02-18E09031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D10341-7E43-C947-977A-CB2A8AEE8D1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69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719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non slutar utveckla EF-objektiv – om inte användare ställer krav | Kamera  &amp; Bild">
            <a:extLst>
              <a:ext uri="{FF2B5EF4-FFF2-40B4-BE49-F238E27FC236}">
                <a16:creationId xmlns:a16="http://schemas.microsoft.com/office/drawing/2014/main" id="{A8E20132-EF43-8FE0-8E5E-FD6AB4DE0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7" b="260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BE2E6C95-DD7D-1295-1661-93EE185AEE6E}"/>
              </a:ext>
            </a:extLst>
          </p:cNvPr>
          <p:cNvSpPr txBox="1"/>
          <p:nvPr/>
        </p:nvSpPr>
        <p:spPr>
          <a:xfrm>
            <a:off x="6300591" y="388307"/>
            <a:ext cx="47266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Objektiv – varför ska jag ha ett objektiv?</a:t>
            </a:r>
          </a:p>
        </p:txBody>
      </p:sp>
    </p:spTree>
    <p:extLst>
      <p:ext uri="{BB962C8B-B14F-4D97-AF65-F5344CB8AC3E}">
        <p14:creationId xmlns:p14="http://schemas.microsoft.com/office/powerpoint/2010/main" val="64951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3"/>
          <p:cNvSpPr txBox="1">
            <a:spLocks noChangeArrowheads="1"/>
          </p:cNvSpPr>
          <p:nvPr/>
        </p:nvSpPr>
        <p:spPr bwMode="auto">
          <a:xfrm>
            <a:off x="1809750" y="180976"/>
            <a:ext cx="86487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4400" b="1">
                <a:latin typeface="Times New Roman" pitchFamily="18" charset="0"/>
                <a:cs typeface="Times New Roman" pitchFamily="18" charset="0"/>
              </a:rPr>
              <a:t>Varför passar inte alla objektiven till alla kamerahus?</a:t>
            </a:r>
          </a:p>
        </p:txBody>
      </p:sp>
      <p:sp>
        <p:nvSpPr>
          <p:cNvPr id="86019" name="Text Box 4"/>
          <p:cNvSpPr txBox="1">
            <a:spLocks noChangeArrowheads="1"/>
          </p:cNvSpPr>
          <p:nvPr/>
        </p:nvSpPr>
        <p:spPr bwMode="auto">
          <a:xfrm>
            <a:off x="2061368" y="1681816"/>
            <a:ext cx="8069263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>
              <a:buFontTx/>
              <a:buChar char="•"/>
            </a:pPr>
            <a:r>
              <a:rPr lang="sv-SE" sz="2400" dirty="0">
                <a:latin typeface="Times New Roman" pitchFamily="18" charset="0"/>
                <a:cs typeface="Times New Roman" pitchFamily="18" charset="0"/>
              </a:rPr>
              <a:t>Objektiv anpassade för olika sensorformat kräver olika bildcirkel!</a:t>
            </a:r>
          </a:p>
          <a:p>
            <a:pPr marL="352425" indent="-352425">
              <a:buFontTx/>
              <a:buChar char="•"/>
            </a:pPr>
            <a:endParaRPr lang="sv-SE" sz="2400" dirty="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endParaRPr lang="sv-SE" sz="2400" dirty="0">
              <a:latin typeface="Times New Roman" pitchFamily="18" charset="0"/>
              <a:cs typeface="Times New Roman" pitchFamily="18" charset="0"/>
            </a:endParaRPr>
          </a:p>
          <a:p>
            <a:endParaRPr lang="sv-SE" sz="2400" dirty="0">
              <a:latin typeface="Times New Roman" pitchFamily="18" charset="0"/>
              <a:cs typeface="Times New Roman" pitchFamily="18" charset="0"/>
            </a:endParaRPr>
          </a:p>
          <a:p>
            <a:endParaRPr lang="sv-SE" sz="2400" dirty="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endParaRPr lang="sv-SE" sz="2400" dirty="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endParaRPr lang="sv-SE" sz="2400" dirty="0">
              <a:latin typeface="Times New Roman" pitchFamily="18" charset="0"/>
              <a:cs typeface="Times New Roman" pitchFamily="18" charset="0"/>
            </a:endParaRPr>
          </a:p>
          <a:p>
            <a:endParaRPr lang="sv-SE" sz="2400" dirty="0">
              <a:latin typeface="Times New Roman" pitchFamily="18" charset="0"/>
              <a:cs typeface="Times New Roman" pitchFamily="18" charset="0"/>
            </a:endParaRPr>
          </a:p>
          <a:p>
            <a:endParaRPr lang="sv-SE" sz="2400" dirty="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r>
              <a:rPr lang="sv-SE" sz="2400" dirty="0">
                <a:latin typeface="Times New Roman" pitchFamily="18" charset="0"/>
                <a:cs typeface="Times New Roman" pitchFamily="18" charset="0"/>
              </a:rPr>
              <a:t>Olika monteringssystem för olika kameror kräver att objektivet är anpassat för just din kamera!</a:t>
            </a:r>
          </a:p>
          <a:p>
            <a:pPr marL="352425" indent="-352425"/>
            <a:endParaRPr lang="sv-SE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6020" name="Group 8"/>
          <p:cNvGrpSpPr>
            <a:grpSpLocks/>
          </p:cNvGrpSpPr>
          <p:nvPr/>
        </p:nvGrpSpPr>
        <p:grpSpPr bwMode="auto">
          <a:xfrm>
            <a:off x="4836317" y="2409520"/>
            <a:ext cx="2519363" cy="2519363"/>
            <a:chOff x="2058" y="2082"/>
            <a:chExt cx="1587" cy="1587"/>
          </a:xfrm>
        </p:grpSpPr>
        <p:sp>
          <p:nvSpPr>
            <p:cNvPr id="86021" name="Rectangle 2"/>
            <p:cNvSpPr>
              <a:spLocks noChangeArrowheads="1"/>
            </p:cNvSpPr>
            <p:nvPr/>
          </p:nvSpPr>
          <p:spPr bwMode="auto">
            <a:xfrm>
              <a:off x="2284" y="2373"/>
              <a:ext cx="1133" cy="1017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6022" name="Oval 5"/>
            <p:cNvSpPr>
              <a:spLocks noChangeArrowheads="1"/>
            </p:cNvSpPr>
            <p:nvPr/>
          </p:nvSpPr>
          <p:spPr bwMode="auto">
            <a:xfrm>
              <a:off x="2283" y="2297"/>
              <a:ext cx="1134" cy="1134"/>
            </a:xfrm>
            <a:prstGeom prst="ellipse">
              <a:avLst/>
            </a:prstGeom>
            <a:solidFill>
              <a:schemeClr val="bg1">
                <a:alpha val="39999"/>
              </a:schemeClr>
            </a:solidFill>
            <a:ln w="635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6023" name="Rectangle 6"/>
            <p:cNvSpPr>
              <a:spLocks noChangeArrowheads="1"/>
            </p:cNvSpPr>
            <p:nvPr/>
          </p:nvSpPr>
          <p:spPr bwMode="auto">
            <a:xfrm>
              <a:off x="2405" y="2561"/>
              <a:ext cx="890" cy="612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6024" name="Oval 7"/>
            <p:cNvSpPr>
              <a:spLocks noChangeArrowheads="1"/>
            </p:cNvSpPr>
            <p:nvPr/>
          </p:nvSpPr>
          <p:spPr bwMode="auto">
            <a:xfrm>
              <a:off x="2058" y="2082"/>
              <a:ext cx="1587" cy="1587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</p:spTree>
    <p:extLst>
      <p:ext uri="{BB962C8B-B14F-4D97-AF65-F5344CB8AC3E}">
        <p14:creationId xmlns:p14="http://schemas.microsoft.com/office/powerpoint/2010/main" val="4058469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136D1DFC-0956-9A57-513A-E0A45BAECDAC}"/>
              </a:ext>
            </a:extLst>
          </p:cNvPr>
          <p:cNvSpPr txBox="1"/>
          <p:nvPr/>
        </p:nvSpPr>
        <p:spPr>
          <a:xfrm>
            <a:off x="7077205" y="177098"/>
            <a:ext cx="461420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2800" b="1" i="0" dirty="0">
                <a:solidFill>
                  <a:srgbClr val="000000"/>
                </a:solidFill>
                <a:effectLst/>
                <a:latin typeface="a"/>
              </a:rPr>
              <a:t>Att hitta rätt objektiv kan vara förvirrande.</a:t>
            </a:r>
          </a:p>
          <a:p>
            <a:pPr algn="l"/>
            <a:endParaRPr lang="sv-SE" sz="2000" dirty="0">
              <a:solidFill>
                <a:srgbClr val="000000"/>
              </a:solidFill>
              <a:latin typeface="a"/>
            </a:endParaRPr>
          </a:p>
          <a:p>
            <a:pPr algn="l"/>
            <a:r>
              <a:rPr lang="sv-SE" sz="2000" b="0" i="0" dirty="0">
                <a:solidFill>
                  <a:srgbClr val="000000"/>
                </a:solidFill>
                <a:effectLst/>
                <a:latin typeface="a"/>
              </a:rPr>
              <a:t>Det finns många parametrar och egenskaper som ska klaffa för att det ska bli det objektiv som du tänkt dig.</a:t>
            </a:r>
          </a:p>
          <a:p>
            <a:pPr algn="l"/>
            <a:endParaRPr lang="sv-SE" sz="2000" dirty="0">
              <a:solidFill>
                <a:srgbClr val="000000"/>
              </a:solidFill>
              <a:latin typeface="a"/>
            </a:endParaRPr>
          </a:p>
          <a:p>
            <a:pPr algn="l"/>
            <a:r>
              <a:rPr lang="sv-SE" sz="2000" dirty="0">
                <a:solidFill>
                  <a:srgbClr val="000000"/>
                </a:solidFill>
                <a:latin typeface="a"/>
              </a:rPr>
              <a:t>Först och främst begränsas det enorma utbudet av vad som faktiskt passar på din kamera! Då har vi sorterat bort 90% av alla objektiv som finns.</a:t>
            </a:r>
          </a:p>
          <a:p>
            <a:endParaRPr lang="sv-SE" sz="2000" b="0" i="0" dirty="0">
              <a:solidFill>
                <a:srgbClr val="000000"/>
              </a:solidFill>
              <a:effectLst/>
              <a:latin typeface="a"/>
            </a:endParaRPr>
          </a:p>
          <a:p>
            <a:r>
              <a:rPr lang="sv-SE" sz="2000" b="0" i="0" dirty="0">
                <a:solidFill>
                  <a:srgbClr val="000000"/>
                </a:solidFill>
                <a:effectLst/>
                <a:latin typeface="a"/>
              </a:rPr>
              <a:t>Originalobjektiv eller tredjepartsmärken?</a:t>
            </a:r>
          </a:p>
          <a:p>
            <a:endParaRPr lang="sv-SE" sz="2000" dirty="0">
              <a:solidFill>
                <a:srgbClr val="000000"/>
              </a:solidFill>
              <a:latin typeface="a"/>
            </a:endParaRPr>
          </a:p>
          <a:p>
            <a:r>
              <a:rPr lang="sv-SE" sz="2000" dirty="0">
                <a:solidFill>
                  <a:srgbClr val="000000"/>
                </a:solidFill>
                <a:latin typeface="a"/>
              </a:rPr>
              <a:t>Dom största tredjepartsmärkena är Zeiss, </a:t>
            </a:r>
            <a:r>
              <a:rPr lang="sv-SE" sz="2000" b="0" i="0" dirty="0">
                <a:solidFill>
                  <a:srgbClr val="000000"/>
                </a:solidFill>
                <a:effectLst/>
                <a:latin typeface="a"/>
              </a:rPr>
              <a:t>Sigma, </a:t>
            </a:r>
            <a:r>
              <a:rPr lang="sv-SE" sz="2000" b="0" i="0" dirty="0" err="1">
                <a:solidFill>
                  <a:srgbClr val="000000"/>
                </a:solidFill>
                <a:effectLst/>
                <a:latin typeface="a"/>
              </a:rPr>
              <a:t>Tamron</a:t>
            </a:r>
            <a:r>
              <a:rPr lang="sv-SE" sz="2000" b="0" i="0" dirty="0">
                <a:solidFill>
                  <a:srgbClr val="000000"/>
                </a:solidFill>
                <a:effectLst/>
                <a:latin typeface="a"/>
              </a:rPr>
              <a:t> och </a:t>
            </a:r>
            <a:r>
              <a:rPr lang="sv-SE" sz="2000" b="0" i="0" dirty="0" err="1">
                <a:solidFill>
                  <a:srgbClr val="000000"/>
                </a:solidFill>
                <a:effectLst/>
                <a:latin typeface="a"/>
              </a:rPr>
              <a:t>Samyang</a:t>
            </a:r>
            <a:r>
              <a:rPr lang="sv-SE" sz="2000" b="0" i="0" dirty="0">
                <a:solidFill>
                  <a:srgbClr val="000000"/>
                </a:solidFill>
                <a:effectLst/>
                <a:latin typeface="a"/>
              </a:rPr>
              <a:t>. Dom tillverkar objektiv till de stora kameramärkena och som fungerar lika bra, eller dåligt, oavsett vilken kamera du har.</a:t>
            </a:r>
          </a:p>
        </p:txBody>
      </p:sp>
      <p:pic>
        <p:nvPicPr>
          <p:cNvPr id="4098" name="Picture 2" descr="Åtta objektiv från Samyang testade | Kamera &amp; Bild">
            <a:extLst>
              <a:ext uri="{FF2B5EF4-FFF2-40B4-BE49-F238E27FC236}">
                <a16:creationId xmlns:a16="http://schemas.microsoft.com/office/drawing/2014/main" id="{5D2CB978-F757-6AC4-9DC1-DC987D032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95" y="1498602"/>
            <a:ext cx="59690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467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8" name="Group 9"/>
          <p:cNvGrpSpPr>
            <a:grpSpLocks/>
          </p:cNvGrpSpPr>
          <p:nvPr/>
        </p:nvGrpSpPr>
        <p:grpSpPr bwMode="auto">
          <a:xfrm>
            <a:off x="5330825" y="3032125"/>
            <a:ext cx="3670300" cy="1436688"/>
            <a:chOff x="2734" y="1382"/>
            <a:chExt cx="2312" cy="905"/>
          </a:xfrm>
        </p:grpSpPr>
        <p:sp>
          <p:nvSpPr>
            <p:cNvPr id="392200" name="AutoShape 8"/>
            <p:cNvSpPr>
              <a:spLocks noChangeArrowheads="1"/>
            </p:cNvSpPr>
            <p:nvPr/>
          </p:nvSpPr>
          <p:spPr bwMode="auto">
            <a:xfrm rot="18300000">
              <a:off x="4368" y="1609"/>
              <a:ext cx="173" cy="1183"/>
            </a:xfrm>
            <a:prstGeom prst="can">
              <a:avLst>
                <a:gd name="adj" fmla="val 170954"/>
              </a:avLst>
            </a:prstGeom>
            <a:gradFill rotWithShape="1">
              <a:gsLst>
                <a:gs pos="0">
                  <a:schemeClr val="tx1"/>
                </a:gs>
                <a:gs pos="50000">
                  <a:srgbClr val="5F5F5F"/>
                </a:gs>
                <a:gs pos="100000">
                  <a:schemeClr val="tx1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</a:endParaRPr>
            </a:p>
          </p:txBody>
        </p:sp>
        <p:sp>
          <p:nvSpPr>
            <p:cNvPr id="75796" name="AutoShape 6"/>
            <p:cNvSpPr>
              <a:spLocks noChangeArrowheads="1"/>
            </p:cNvSpPr>
            <p:nvPr/>
          </p:nvSpPr>
          <p:spPr bwMode="auto">
            <a:xfrm rot="2235580">
              <a:off x="2734" y="1382"/>
              <a:ext cx="1618" cy="293"/>
            </a:xfrm>
            <a:prstGeom prst="can">
              <a:avLst>
                <a:gd name="adj" fmla="val 50000"/>
              </a:avLst>
            </a:prstGeom>
            <a:gradFill rotWithShape="1">
              <a:gsLst>
                <a:gs pos="0">
                  <a:srgbClr val="FFFFFF"/>
                </a:gs>
                <a:gs pos="16000">
                  <a:srgbClr val="1F1F1F"/>
                </a:gs>
                <a:gs pos="17999">
                  <a:srgbClr val="FFFFFF"/>
                </a:gs>
                <a:gs pos="42000">
                  <a:srgbClr val="636363"/>
                </a:gs>
                <a:gs pos="53000">
                  <a:srgbClr val="CFCFCF"/>
                </a:gs>
                <a:gs pos="66000">
                  <a:srgbClr val="CFCFCF"/>
                </a:gs>
                <a:gs pos="75999">
                  <a:srgbClr val="1F1F1F"/>
                </a:gs>
                <a:gs pos="78999">
                  <a:srgbClr val="FFFFFF"/>
                </a:gs>
                <a:gs pos="100000">
                  <a:srgbClr val="7F7F7F"/>
                </a:gs>
              </a:gsLst>
              <a:lin ang="0" scaled="1"/>
            </a:gra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75797" name="Oval 7"/>
            <p:cNvSpPr>
              <a:spLocks noChangeArrowheads="1"/>
            </p:cNvSpPr>
            <p:nvPr/>
          </p:nvSpPr>
          <p:spPr bwMode="auto">
            <a:xfrm rot="2220000">
              <a:off x="2782" y="1400"/>
              <a:ext cx="1611" cy="138"/>
            </a:xfrm>
            <a:prstGeom prst="ellipse">
              <a:avLst/>
            </a:prstGeom>
            <a:gradFill rotWithShape="1">
              <a:gsLst>
                <a:gs pos="0">
                  <a:srgbClr val="CBCBCB"/>
                </a:gs>
                <a:gs pos="13000">
                  <a:srgbClr val="5F5F5F"/>
                </a:gs>
                <a:gs pos="21001">
                  <a:srgbClr val="5F5F5F"/>
                </a:gs>
                <a:gs pos="63000">
                  <a:srgbClr val="FFFFFF"/>
                </a:gs>
                <a:gs pos="67000">
                  <a:srgbClr val="B2B2B2"/>
                </a:gs>
                <a:gs pos="69000">
                  <a:srgbClr val="292929"/>
                </a:gs>
                <a:gs pos="82001">
                  <a:srgbClr val="777777"/>
                </a:gs>
                <a:gs pos="100000">
                  <a:srgbClr val="EAEAEA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75779" name="Oval 10"/>
          <p:cNvSpPr>
            <a:spLocks noChangeArrowheads="1"/>
          </p:cNvSpPr>
          <p:nvPr/>
        </p:nvSpPr>
        <p:spPr bwMode="auto">
          <a:xfrm>
            <a:off x="7418389" y="257176"/>
            <a:ext cx="1628775" cy="1579563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75780" name="Rectangle 13"/>
          <p:cNvSpPr>
            <a:spLocks noChangeArrowheads="1"/>
          </p:cNvSpPr>
          <p:nvPr/>
        </p:nvSpPr>
        <p:spPr bwMode="auto">
          <a:xfrm rot="-3077366">
            <a:off x="5824538" y="1795463"/>
            <a:ext cx="1817688" cy="11271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75781" name="Rectangle 15"/>
          <p:cNvSpPr>
            <a:spLocks noChangeArrowheads="1"/>
          </p:cNvSpPr>
          <p:nvPr/>
        </p:nvSpPr>
        <p:spPr bwMode="auto">
          <a:xfrm rot="-3077366">
            <a:off x="6316663" y="2241550"/>
            <a:ext cx="1663700" cy="1079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75782" name="Rectangle 17"/>
          <p:cNvSpPr>
            <a:spLocks noChangeArrowheads="1"/>
          </p:cNvSpPr>
          <p:nvPr/>
        </p:nvSpPr>
        <p:spPr bwMode="auto">
          <a:xfrm rot="-3077366">
            <a:off x="6776244" y="2566194"/>
            <a:ext cx="1820862" cy="1079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75783" name="Rectangle 18"/>
          <p:cNvSpPr>
            <a:spLocks noChangeArrowheads="1"/>
          </p:cNvSpPr>
          <p:nvPr/>
        </p:nvSpPr>
        <p:spPr bwMode="auto">
          <a:xfrm rot="-3883213">
            <a:off x="4239420" y="4009232"/>
            <a:ext cx="2262187" cy="1079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75784" name="Rectangle 19"/>
          <p:cNvSpPr>
            <a:spLocks noChangeArrowheads="1"/>
          </p:cNvSpPr>
          <p:nvPr/>
        </p:nvSpPr>
        <p:spPr bwMode="auto">
          <a:xfrm rot="8632249" flipV="1">
            <a:off x="4648200" y="4400550"/>
            <a:ext cx="2305050" cy="1079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75785" name="Rectangle 20"/>
          <p:cNvSpPr>
            <a:spLocks noChangeArrowheads="1"/>
          </p:cNvSpPr>
          <p:nvPr/>
        </p:nvSpPr>
        <p:spPr bwMode="auto">
          <a:xfrm rot="-3077366">
            <a:off x="4492625" y="4200525"/>
            <a:ext cx="2159000" cy="1079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75786" name="Oval 21"/>
          <p:cNvSpPr>
            <a:spLocks noChangeArrowheads="1"/>
          </p:cNvSpPr>
          <p:nvPr/>
        </p:nvSpPr>
        <p:spPr bwMode="auto">
          <a:xfrm>
            <a:off x="4729163" y="5081588"/>
            <a:ext cx="398462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75787" name="Text Box 22"/>
          <p:cNvSpPr txBox="1">
            <a:spLocks noChangeArrowheads="1"/>
          </p:cNvSpPr>
          <p:nvPr/>
        </p:nvSpPr>
        <p:spPr bwMode="auto">
          <a:xfrm>
            <a:off x="2862264" y="40163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v-SE"/>
          </a:p>
        </p:txBody>
      </p:sp>
      <p:sp>
        <p:nvSpPr>
          <p:cNvPr id="75788" name="Text Box 23"/>
          <p:cNvSpPr txBox="1">
            <a:spLocks noChangeArrowheads="1"/>
          </p:cNvSpPr>
          <p:nvPr/>
        </p:nvSpPr>
        <p:spPr bwMode="auto">
          <a:xfrm>
            <a:off x="2832100" y="361951"/>
            <a:ext cx="3981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>
                <a:latin typeface="Times New Roman" pitchFamily="18" charset="0"/>
                <a:cs typeface="Times New Roman" pitchFamily="18" charset="0"/>
              </a:rPr>
              <a:t>Brännvidder</a:t>
            </a:r>
          </a:p>
        </p:txBody>
      </p:sp>
      <p:sp>
        <p:nvSpPr>
          <p:cNvPr id="75789" name="Text Box 24"/>
          <p:cNvSpPr txBox="1">
            <a:spLocks noChangeArrowheads="1"/>
          </p:cNvSpPr>
          <p:nvPr/>
        </p:nvSpPr>
        <p:spPr bwMode="auto">
          <a:xfrm>
            <a:off x="2635250" y="5524501"/>
            <a:ext cx="272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3600">
                <a:latin typeface="Times New Roman" pitchFamily="18" charset="0"/>
                <a:cs typeface="Times New Roman" pitchFamily="18" charset="0"/>
              </a:rPr>
              <a:t>Brännpunkt</a:t>
            </a:r>
          </a:p>
        </p:txBody>
      </p:sp>
      <p:sp>
        <p:nvSpPr>
          <p:cNvPr id="75790" name="Line 25"/>
          <p:cNvSpPr>
            <a:spLocks noChangeShapeType="1"/>
          </p:cNvSpPr>
          <p:nvPr/>
        </p:nvSpPr>
        <p:spPr bwMode="auto">
          <a:xfrm flipV="1">
            <a:off x="4275138" y="5237163"/>
            <a:ext cx="531812" cy="423862"/>
          </a:xfrm>
          <a:prstGeom prst="line">
            <a:avLst/>
          </a:prstGeom>
          <a:noFill/>
          <a:ln w="6350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75791" name="Line 26"/>
          <p:cNvSpPr>
            <a:spLocks noChangeShapeType="1"/>
          </p:cNvSpPr>
          <p:nvPr/>
        </p:nvSpPr>
        <p:spPr bwMode="auto">
          <a:xfrm flipH="1" flipV="1">
            <a:off x="3035301" y="3675063"/>
            <a:ext cx="1679575" cy="139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5792" name="Line 27"/>
          <p:cNvSpPr>
            <a:spLocks noChangeShapeType="1"/>
          </p:cNvSpPr>
          <p:nvPr/>
        </p:nvSpPr>
        <p:spPr bwMode="auto">
          <a:xfrm flipH="1" flipV="1">
            <a:off x="4806951" y="1897063"/>
            <a:ext cx="1628775" cy="1363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5793" name="Line 28"/>
          <p:cNvSpPr>
            <a:spLocks noChangeShapeType="1"/>
          </p:cNvSpPr>
          <p:nvPr/>
        </p:nvSpPr>
        <p:spPr bwMode="auto">
          <a:xfrm flipH="1">
            <a:off x="3336925" y="2070100"/>
            <a:ext cx="1620838" cy="180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75794" name="Text Box 30"/>
          <p:cNvSpPr txBox="1">
            <a:spLocks noChangeArrowheads="1"/>
          </p:cNvSpPr>
          <p:nvPr/>
        </p:nvSpPr>
        <p:spPr bwMode="auto">
          <a:xfrm rot="-2861942">
            <a:off x="3215482" y="2948782"/>
            <a:ext cx="25320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3600">
                <a:latin typeface="Times New Roman" pitchFamily="18" charset="0"/>
                <a:cs typeface="Times New Roman" pitchFamily="18" charset="0"/>
              </a:rPr>
              <a:t>Brännvidd</a:t>
            </a:r>
          </a:p>
        </p:txBody>
      </p:sp>
    </p:spTree>
    <p:extLst>
      <p:ext uri="{BB962C8B-B14F-4D97-AF65-F5344CB8AC3E}">
        <p14:creationId xmlns:p14="http://schemas.microsoft.com/office/powerpoint/2010/main" val="3096457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148" name="Rectangle 48147">
            <a:extLst>
              <a:ext uri="{FF2B5EF4-FFF2-40B4-BE49-F238E27FC236}">
                <a16:creationId xmlns:a16="http://schemas.microsoft.com/office/drawing/2014/main" id="{8108D317-7CBD-4897-BD1F-959436D2A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7227767" y="625683"/>
            <a:ext cx="4314645" cy="126895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latin typeface="+mj-lt"/>
                <a:ea typeface="+mj-ea"/>
                <a:cs typeface="+mj-cs"/>
              </a:rPr>
              <a:t>-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Objektiv</a:t>
            </a:r>
            <a:r>
              <a:rPr lang="en-US" sz="3200" b="1" dirty="0">
                <a:latin typeface="+mj-lt"/>
                <a:ea typeface="+mj-ea"/>
                <a:cs typeface="+mj-cs"/>
              </a:rPr>
              <a:t> och </a:t>
            </a:r>
            <a:r>
              <a:rPr lang="en-US" sz="3200" b="1" dirty="0" err="1">
                <a:latin typeface="+mj-lt"/>
                <a:ea typeface="+mj-ea"/>
                <a:cs typeface="+mj-cs"/>
              </a:rPr>
              <a:t>brännvidd</a:t>
            </a:r>
            <a:endParaRPr lang="en-US" sz="32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Sirui lanserar ännu ett anamorfiskt objektiv!">
            <a:extLst>
              <a:ext uri="{FF2B5EF4-FFF2-40B4-BE49-F238E27FC236}">
                <a16:creationId xmlns:a16="http://schemas.microsoft.com/office/drawing/2014/main" id="{1F847200-A6C6-96A4-79D9-C4E8EDBC6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0" r="9847"/>
          <a:stretch/>
        </p:blipFill>
        <p:spPr bwMode="auto">
          <a:xfrm>
            <a:off x="20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50" name="Rectangle 48149">
            <a:extLst>
              <a:ext uri="{FF2B5EF4-FFF2-40B4-BE49-F238E27FC236}">
                <a16:creationId xmlns:a16="http://schemas.microsoft.com/office/drawing/2014/main" id="{D6297641-8B9F-4767-9606-8A1131322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89864" y="38793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152" name="Rectangle 48151">
            <a:extLst>
              <a:ext uri="{FF2B5EF4-FFF2-40B4-BE49-F238E27FC236}">
                <a16:creationId xmlns:a16="http://schemas.microsoft.com/office/drawing/2014/main" id="{D8F3CA65-EA00-46B4-9616-39E6853F7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172" y="2240371"/>
            <a:ext cx="42062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7255563" y="2557587"/>
            <a:ext cx="4314645" cy="371731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352425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 err="1"/>
              <a:t>Vad</a:t>
            </a:r>
            <a:r>
              <a:rPr lang="en-US" sz="1400" b="1" dirty="0"/>
              <a:t> </a:t>
            </a:r>
            <a:r>
              <a:rPr lang="en-US" sz="1400" b="1" dirty="0" err="1"/>
              <a:t>är</a:t>
            </a:r>
            <a:r>
              <a:rPr lang="en-US" sz="1400" b="1" dirty="0"/>
              <a:t> </a:t>
            </a:r>
            <a:r>
              <a:rPr lang="en-US" sz="1400" b="1" dirty="0" err="1"/>
              <a:t>brännvidd</a:t>
            </a:r>
            <a:r>
              <a:rPr lang="en-US" sz="1400" b="1" dirty="0"/>
              <a:t> och </a:t>
            </a:r>
            <a:r>
              <a:rPr lang="en-US" sz="1400" b="1" dirty="0" err="1"/>
              <a:t>hur</a:t>
            </a:r>
            <a:r>
              <a:rPr lang="en-US" sz="1400" b="1" dirty="0"/>
              <a:t> ska jag </a:t>
            </a:r>
            <a:r>
              <a:rPr lang="en-US" sz="1400" b="1" dirty="0" err="1"/>
              <a:t>tänka</a:t>
            </a:r>
            <a:r>
              <a:rPr lang="en-US" sz="1400" b="1" dirty="0"/>
              <a:t>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Brännvidden</a:t>
            </a:r>
            <a:r>
              <a:rPr lang="en-US" sz="1400" dirty="0"/>
              <a:t> </a:t>
            </a:r>
            <a:r>
              <a:rPr lang="en-US" sz="1400" dirty="0" err="1"/>
              <a:t>är</a:t>
            </a:r>
            <a:r>
              <a:rPr lang="en-US" sz="1400" dirty="0"/>
              <a:t> </a:t>
            </a:r>
            <a:r>
              <a:rPr lang="en-US" sz="1400" dirty="0" err="1"/>
              <a:t>egentligen</a:t>
            </a:r>
            <a:r>
              <a:rPr lang="en-US" sz="1400" dirty="0"/>
              <a:t> den </a:t>
            </a:r>
            <a:r>
              <a:rPr lang="en-US" sz="1400" dirty="0" err="1"/>
              <a:t>vinkel</a:t>
            </a:r>
            <a:r>
              <a:rPr lang="en-US" sz="1400" dirty="0"/>
              <a:t> </a:t>
            </a:r>
            <a:r>
              <a:rPr lang="en-US" sz="1400" dirty="0" err="1"/>
              <a:t>som</a:t>
            </a:r>
            <a:r>
              <a:rPr lang="en-US" sz="1400" dirty="0"/>
              <a:t> </a:t>
            </a:r>
            <a:r>
              <a:rPr lang="en-US" sz="1400" dirty="0" err="1"/>
              <a:t>kameran</a:t>
            </a:r>
            <a:r>
              <a:rPr lang="en-US" sz="1400" dirty="0"/>
              <a:t> ”ser”!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spetsig</a:t>
            </a:r>
            <a:r>
              <a:rPr lang="en-US" sz="1400" dirty="0"/>
              <a:t> </a:t>
            </a:r>
            <a:r>
              <a:rPr lang="en-US" sz="1400" dirty="0" err="1"/>
              <a:t>bildvinkel</a:t>
            </a:r>
            <a:r>
              <a:rPr lang="en-US" sz="1400" dirty="0"/>
              <a:t> </a:t>
            </a:r>
            <a:r>
              <a:rPr lang="en-US" sz="1400" dirty="0" err="1"/>
              <a:t>gör</a:t>
            </a:r>
            <a:r>
              <a:rPr lang="en-US" sz="1400" dirty="0"/>
              <a:t> </a:t>
            </a:r>
            <a:r>
              <a:rPr lang="en-US" sz="1400" dirty="0" err="1"/>
              <a:t>att</a:t>
            </a:r>
            <a:r>
              <a:rPr lang="en-US" sz="1400" dirty="0"/>
              <a:t> </a:t>
            </a:r>
            <a:r>
              <a:rPr lang="en-US" sz="1400" dirty="0" err="1"/>
              <a:t>avbildningsområdet</a:t>
            </a:r>
            <a:r>
              <a:rPr lang="en-US" sz="1400" dirty="0"/>
              <a:t> </a:t>
            </a:r>
            <a:r>
              <a:rPr lang="en-US" sz="1400" dirty="0" err="1"/>
              <a:t>blir</a:t>
            </a:r>
            <a:r>
              <a:rPr lang="en-US" sz="1400" dirty="0"/>
              <a:t> </a:t>
            </a:r>
            <a:r>
              <a:rPr lang="en-US" sz="1400" dirty="0" err="1"/>
              <a:t>litet</a:t>
            </a:r>
            <a:r>
              <a:rPr lang="en-US" sz="1400" dirty="0"/>
              <a:t>!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trubbig</a:t>
            </a:r>
            <a:r>
              <a:rPr lang="en-US" sz="1400" dirty="0"/>
              <a:t> </a:t>
            </a:r>
            <a:r>
              <a:rPr lang="en-US" sz="1400" dirty="0" err="1"/>
              <a:t>bildvinkel</a:t>
            </a:r>
            <a:r>
              <a:rPr lang="en-US" sz="1400" dirty="0"/>
              <a:t> </a:t>
            </a:r>
            <a:r>
              <a:rPr lang="en-US" sz="1400" dirty="0" err="1"/>
              <a:t>gör</a:t>
            </a:r>
            <a:r>
              <a:rPr lang="en-US" sz="1400" dirty="0"/>
              <a:t> </a:t>
            </a:r>
            <a:r>
              <a:rPr lang="en-US" sz="1400" dirty="0" err="1"/>
              <a:t>att</a:t>
            </a:r>
            <a:r>
              <a:rPr lang="en-US" sz="1400" dirty="0"/>
              <a:t> </a:t>
            </a:r>
            <a:r>
              <a:rPr lang="en-US" sz="1400" dirty="0" err="1"/>
              <a:t>avbildningsområdet</a:t>
            </a:r>
            <a:r>
              <a:rPr lang="en-US" sz="1400" dirty="0"/>
              <a:t> </a:t>
            </a:r>
            <a:r>
              <a:rPr lang="en-US" sz="1400" dirty="0" err="1"/>
              <a:t>blir</a:t>
            </a:r>
            <a:r>
              <a:rPr lang="en-US" sz="1400" dirty="0"/>
              <a:t> </a:t>
            </a:r>
            <a:r>
              <a:rPr lang="en-US" sz="1400" dirty="0" err="1"/>
              <a:t>stort</a:t>
            </a:r>
            <a:r>
              <a:rPr lang="en-US" sz="1400" dirty="0"/>
              <a:t>!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En</a:t>
            </a:r>
            <a:r>
              <a:rPr lang="en-US" sz="1400" dirty="0"/>
              <a:t> normal </a:t>
            </a:r>
            <a:r>
              <a:rPr lang="en-US" sz="1400" dirty="0" err="1"/>
              <a:t>bildvinkel</a:t>
            </a:r>
            <a:r>
              <a:rPr lang="en-US" sz="1400" dirty="0"/>
              <a:t> </a:t>
            </a:r>
            <a:r>
              <a:rPr lang="en-US" sz="1400" dirty="0" err="1"/>
              <a:t>motsvarar</a:t>
            </a:r>
            <a:r>
              <a:rPr lang="en-US" sz="1400" dirty="0"/>
              <a:t> det </a:t>
            </a:r>
            <a:r>
              <a:rPr lang="en-US" sz="1400" dirty="0" err="1"/>
              <a:t>avbildningsområde</a:t>
            </a:r>
            <a:r>
              <a:rPr lang="en-US" sz="1400" dirty="0"/>
              <a:t> </a:t>
            </a:r>
            <a:r>
              <a:rPr lang="en-US" sz="1400" dirty="0" err="1"/>
              <a:t>som</a:t>
            </a:r>
            <a:r>
              <a:rPr lang="en-US" sz="1400" dirty="0"/>
              <a:t> </a:t>
            </a:r>
            <a:r>
              <a:rPr lang="en-US" sz="1400" dirty="0" err="1"/>
              <a:t>vårt</a:t>
            </a:r>
            <a:r>
              <a:rPr lang="en-US" sz="1400" dirty="0"/>
              <a:t> </a:t>
            </a:r>
            <a:r>
              <a:rPr lang="en-US" sz="1400" dirty="0" err="1"/>
              <a:t>öga</a:t>
            </a:r>
            <a:r>
              <a:rPr lang="en-US" sz="1400" dirty="0"/>
              <a:t> ser!</a:t>
            </a:r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4572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Benämningen</a:t>
            </a:r>
            <a:r>
              <a:rPr lang="en-US" sz="1400" dirty="0"/>
              <a:t> för </a:t>
            </a:r>
            <a:r>
              <a:rPr lang="en-US" sz="1400" dirty="0" err="1"/>
              <a:t>olika</a:t>
            </a:r>
            <a:r>
              <a:rPr lang="en-US" sz="1400" dirty="0"/>
              <a:t> </a:t>
            </a:r>
            <a:r>
              <a:rPr lang="en-US" sz="1400" dirty="0" err="1"/>
              <a:t>brännvidder</a:t>
            </a:r>
            <a:r>
              <a:rPr lang="en-US" sz="1400" dirty="0"/>
              <a:t> </a:t>
            </a:r>
            <a:r>
              <a:rPr lang="en-US" sz="1400" dirty="0" err="1"/>
              <a:t>anges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millimeter, </a:t>
            </a:r>
            <a:r>
              <a:rPr lang="en-US" sz="1400" dirty="0" err="1"/>
              <a:t>där</a:t>
            </a:r>
            <a:r>
              <a:rPr lang="en-US" sz="1400" dirty="0"/>
              <a:t> </a:t>
            </a:r>
            <a:r>
              <a:rPr lang="en-US" sz="1400" dirty="0" err="1"/>
              <a:t>ett</a:t>
            </a:r>
            <a:r>
              <a:rPr lang="en-US" sz="1400" dirty="0"/>
              <a:t> </a:t>
            </a:r>
            <a:r>
              <a:rPr lang="en-US" sz="1400" dirty="0" err="1"/>
              <a:t>högre</a:t>
            </a:r>
            <a:r>
              <a:rPr lang="en-US" sz="1400" dirty="0"/>
              <a:t> </a:t>
            </a:r>
            <a:r>
              <a:rPr lang="en-US" sz="1400" dirty="0" err="1"/>
              <a:t>värde</a:t>
            </a:r>
            <a:r>
              <a:rPr lang="en-US" sz="1400" dirty="0"/>
              <a:t> </a:t>
            </a:r>
            <a:r>
              <a:rPr lang="en-US" sz="1400" dirty="0" err="1"/>
              <a:t>är</a:t>
            </a:r>
            <a:r>
              <a:rPr lang="en-US" sz="1400" dirty="0"/>
              <a:t> </a:t>
            </a:r>
            <a:r>
              <a:rPr lang="en-US" sz="1400" dirty="0" err="1"/>
              <a:t>spetsigare</a:t>
            </a:r>
            <a:r>
              <a:rPr lang="en-US" sz="1400" dirty="0"/>
              <a:t> </a:t>
            </a:r>
            <a:r>
              <a:rPr lang="en-US" sz="1400" dirty="0" err="1"/>
              <a:t>bildvinkel</a:t>
            </a:r>
            <a:r>
              <a:rPr lang="en-US" sz="1400" dirty="0"/>
              <a:t> och </a:t>
            </a:r>
            <a:r>
              <a:rPr lang="en-US" sz="1400" dirty="0" err="1"/>
              <a:t>ett</a:t>
            </a:r>
            <a:r>
              <a:rPr lang="en-US" sz="1400" dirty="0"/>
              <a:t> </a:t>
            </a:r>
            <a:r>
              <a:rPr lang="en-US" sz="1400" dirty="0" err="1"/>
              <a:t>lägre</a:t>
            </a:r>
            <a:r>
              <a:rPr lang="en-US" sz="1400" dirty="0"/>
              <a:t> </a:t>
            </a:r>
            <a:r>
              <a:rPr lang="en-US" sz="1400" dirty="0" err="1"/>
              <a:t>värde</a:t>
            </a:r>
            <a:r>
              <a:rPr lang="en-US" sz="1400" dirty="0"/>
              <a:t> </a:t>
            </a:r>
            <a:r>
              <a:rPr lang="en-US" sz="1400" dirty="0" err="1"/>
              <a:t>är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trubbigare</a:t>
            </a:r>
            <a:r>
              <a:rPr lang="en-US" sz="1400" dirty="0"/>
              <a:t> </a:t>
            </a:r>
            <a:r>
              <a:rPr lang="en-US" sz="1400" dirty="0" err="1"/>
              <a:t>bildvinkel</a:t>
            </a:r>
            <a:r>
              <a:rPr lang="en-US" sz="1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37588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2847976" y="469901"/>
            <a:ext cx="408958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 dirty="0">
                <a:latin typeface="Times New Roman" pitchFamily="18" charset="0"/>
                <a:cs typeface="Times New Roman" pitchFamily="18" charset="0"/>
              </a:rPr>
              <a:t>Kameran</a:t>
            </a:r>
          </a:p>
          <a:p>
            <a:r>
              <a:rPr lang="sv-SE" sz="2800" b="1" dirty="0">
                <a:latin typeface="Times New Roman" pitchFamily="18" charset="0"/>
                <a:cs typeface="Times New Roman" pitchFamily="18" charset="0"/>
              </a:rPr>
              <a:t>- Objektiv och brännvidd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DB107EE2-870D-C8D3-BC3D-1C5972393D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1824117"/>
            <a:ext cx="5040000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2425" indent="-352425"/>
            <a:r>
              <a:rPr lang="sv-SE" sz="3200" b="1" dirty="0">
                <a:latin typeface="Times New Roman" pitchFamily="18" charset="0"/>
                <a:cs typeface="Times New Roman" pitchFamily="18" charset="0"/>
              </a:rPr>
              <a:t>Normalobjektiv:</a:t>
            </a:r>
            <a:endParaRPr lang="sv-SE" sz="28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sv-SE" sz="12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Har den bildvinkel som vi ungefär ser med vårt mänskliga öga!</a:t>
            </a:r>
          </a:p>
          <a:p>
            <a:pPr algn="l"/>
            <a:endParaRPr lang="sv-SE" sz="10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Vilken brännvidd det är beror på sensorstorleken!</a:t>
            </a:r>
          </a:p>
          <a:p>
            <a:pPr algn="l"/>
            <a:endParaRPr lang="sv-SE" sz="10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För småbild är det egentligen 43 m m men vanligast är 50 m m.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AC543B54-5E1A-F4B1-F13B-E88D5EB86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5772" y="1895750"/>
            <a:ext cx="2394229" cy="3066500"/>
          </a:xfrm>
          <a:prstGeom prst="rect">
            <a:avLst/>
          </a:prstGeom>
          <a:ln>
            <a:noFill/>
          </a:ln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61B7E304-15CC-0241-92AE-BC30096FD47D}"/>
              </a:ext>
            </a:extLst>
          </p:cNvPr>
          <p:cNvSpPr txBox="1"/>
          <p:nvPr/>
        </p:nvSpPr>
        <p:spPr>
          <a:xfrm>
            <a:off x="7765771" y="4962251"/>
            <a:ext cx="2394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/>
              <a:t>Bildvinkel för objektiv 50 m m vid sensorstorlek motsvarande småbild.</a:t>
            </a:r>
          </a:p>
        </p:txBody>
      </p:sp>
    </p:spTree>
    <p:extLst>
      <p:ext uri="{BB962C8B-B14F-4D97-AF65-F5344CB8AC3E}">
        <p14:creationId xmlns:p14="http://schemas.microsoft.com/office/powerpoint/2010/main" val="1395251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3CE88A0C-8950-FB04-B05C-61D6106DE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448" y="1895750"/>
            <a:ext cx="4064895" cy="3066500"/>
          </a:xfrm>
          <a:prstGeom prst="rect">
            <a:avLst/>
          </a:prstGeom>
          <a:ln>
            <a:noFill/>
          </a:ln>
        </p:spPr>
      </p:pic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2847976" y="469901"/>
            <a:ext cx="408958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 dirty="0">
                <a:latin typeface="Times New Roman" pitchFamily="18" charset="0"/>
                <a:cs typeface="Times New Roman" pitchFamily="18" charset="0"/>
              </a:rPr>
              <a:t>Kameran</a:t>
            </a:r>
          </a:p>
          <a:p>
            <a:r>
              <a:rPr lang="sv-SE" sz="2800" b="1" dirty="0">
                <a:latin typeface="Times New Roman" pitchFamily="18" charset="0"/>
                <a:cs typeface="Times New Roman" pitchFamily="18" charset="0"/>
              </a:rPr>
              <a:t>- Objektiv och brännvidd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1B7E304-15CC-0241-92AE-BC30096FD47D}"/>
              </a:ext>
            </a:extLst>
          </p:cNvPr>
          <p:cNvSpPr txBox="1"/>
          <p:nvPr/>
        </p:nvSpPr>
        <p:spPr>
          <a:xfrm>
            <a:off x="6937557" y="4962251"/>
            <a:ext cx="322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/>
              <a:t>Bildvinkel för objektiv mellan 24 och 35 m m vid sensorstorlek motsvarande småbild.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CFE410CE-DC77-7B63-764D-290989832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2000" y="1824117"/>
            <a:ext cx="6164943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2425" indent="-352425"/>
            <a:r>
              <a:rPr lang="sv-SE" sz="3200" b="1" dirty="0">
                <a:latin typeface="Times New Roman" pitchFamily="18" charset="0"/>
                <a:cs typeface="Times New Roman" pitchFamily="18" charset="0"/>
              </a:rPr>
              <a:t>Vidvinkelobjektiv:</a:t>
            </a:r>
            <a:endParaRPr lang="sv-SE" sz="28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sv-SE" sz="12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Har en trubbigare bildvinkel</a:t>
            </a:r>
          </a:p>
          <a:p>
            <a:pPr algn="l"/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än normalobjektivet.</a:t>
            </a:r>
          </a:p>
          <a:p>
            <a:pPr algn="l"/>
            <a:endParaRPr lang="sv-SE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Bildvinkeln är mellan 54°och 74°</a:t>
            </a:r>
          </a:p>
          <a:p>
            <a:pPr algn="l"/>
            <a:endParaRPr lang="sv-SE" sz="10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För småbild räknas vidvinkelobjektiv på mellan 24 och 35 m m som vidvinkelobjektiv.</a:t>
            </a:r>
          </a:p>
        </p:txBody>
      </p:sp>
    </p:spTree>
    <p:extLst>
      <p:ext uri="{BB962C8B-B14F-4D97-AF65-F5344CB8AC3E}">
        <p14:creationId xmlns:p14="http://schemas.microsoft.com/office/powerpoint/2010/main" val="1761575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2847976" y="469901"/>
            <a:ext cx="4089581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 dirty="0">
                <a:latin typeface="Times New Roman" pitchFamily="18" charset="0"/>
                <a:cs typeface="Times New Roman" pitchFamily="18" charset="0"/>
              </a:rPr>
              <a:t>Kameran</a:t>
            </a:r>
          </a:p>
          <a:p>
            <a:r>
              <a:rPr lang="sv-SE" sz="2800" b="1" dirty="0">
                <a:latin typeface="Times New Roman" pitchFamily="18" charset="0"/>
                <a:cs typeface="Times New Roman" pitchFamily="18" charset="0"/>
              </a:rPr>
              <a:t>- Objektiv och brännvidd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61B7E304-15CC-0241-92AE-BC30096FD47D}"/>
              </a:ext>
            </a:extLst>
          </p:cNvPr>
          <p:cNvSpPr txBox="1"/>
          <p:nvPr/>
        </p:nvSpPr>
        <p:spPr>
          <a:xfrm>
            <a:off x="7443971" y="4962251"/>
            <a:ext cx="234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i="1" dirty="0"/>
              <a:t>Bildvinkel för objektiv mellan 85 och 300 m m vid sensorstorlek motsvarande småbild.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04A01E1-548E-847C-A2D4-3C2A46CDE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8854" y="1895750"/>
            <a:ext cx="5337629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2425" indent="-352425"/>
            <a:r>
              <a:rPr lang="sv-SE" sz="3200" b="1" dirty="0">
                <a:latin typeface="Times New Roman" pitchFamily="18" charset="0"/>
                <a:cs typeface="Times New Roman" pitchFamily="18" charset="0"/>
              </a:rPr>
              <a:t>Teleobjektiv:</a:t>
            </a:r>
            <a:endParaRPr lang="sv-SE" sz="2800" b="1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sv-SE" sz="12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Har en spetsigare bildvinkel</a:t>
            </a:r>
          </a:p>
          <a:p>
            <a:pPr algn="l"/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än normalobjektivet.</a:t>
            </a:r>
          </a:p>
          <a:p>
            <a:pPr algn="l"/>
            <a:endParaRPr lang="sv-SE" sz="28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Bildvinkeln är mellan 24°och 7°</a:t>
            </a:r>
          </a:p>
          <a:p>
            <a:pPr algn="l"/>
            <a:endParaRPr lang="sv-SE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För småbild betraktas objektiv</a:t>
            </a:r>
          </a:p>
          <a:p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på mellan 85 och 300 m m som teleobjektiv.</a:t>
            </a:r>
          </a:p>
        </p:txBody>
      </p:sp>
      <p:cxnSp>
        <p:nvCxnSpPr>
          <p:cNvPr id="5" name="Rak 4">
            <a:extLst>
              <a:ext uri="{FF2B5EF4-FFF2-40B4-BE49-F238E27FC236}">
                <a16:creationId xmlns:a16="http://schemas.microsoft.com/office/drawing/2014/main" id="{F0CD191A-EB40-D7C8-6854-BB1AF2B2D46A}"/>
              </a:ext>
            </a:extLst>
          </p:cNvPr>
          <p:cNvCxnSpPr>
            <a:cxnSpLocks/>
          </p:cNvCxnSpPr>
          <p:nvPr/>
        </p:nvCxnSpPr>
        <p:spPr>
          <a:xfrm rot="894616">
            <a:off x="8589311" y="2106516"/>
            <a:ext cx="132398" cy="28676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7">
            <a:extLst>
              <a:ext uri="{FF2B5EF4-FFF2-40B4-BE49-F238E27FC236}">
                <a16:creationId xmlns:a16="http://schemas.microsoft.com/office/drawing/2014/main" id="{1D5D935B-F2CD-DCFC-3345-ACE2A0606A8B}"/>
              </a:ext>
            </a:extLst>
          </p:cNvPr>
          <p:cNvCxnSpPr>
            <a:cxnSpLocks/>
          </p:cNvCxnSpPr>
          <p:nvPr/>
        </p:nvCxnSpPr>
        <p:spPr>
          <a:xfrm rot="21054616">
            <a:off x="7996882" y="2101484"/>
            <a:ext cx="132398" cy="28676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k 8">
            <a:extLst>
              <a:ext uri="{FF2B5EF4-FFF2-40B4-BE49-F238E27FC236}">
                <a16:creationId xmlns:a16="http://schemas.microsoft.com/office/drawing/2014/main" id="{88AA1740-3FEE-1E05-6DD8-132C067C7089}"/>
              </a:ext>
            </a:extLst>
          </p:cNvPr>
          <p:cNvCxnSpPr>
            <a:cxnSpLocks/>
          </p:cNvCxnSpPr>
          <p:nvPr/>
        </p:nvCxnSpPr>
        <p:spPr>
          <a:xfrm rot="294616">
            <a:off x="8349408" y="2062110"/>
            <a:ext cx="132398" cy="28676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>
            <a:extLst>
              <a:ext uri="{FF2B5EF4-FFF2-40B4-BE49-F238E27FC236}">
                <a16:creationId xmlns:a16="http://schemas.microsoft.com/office/drawing/2014/main" id="{723E7883-A1E3-65D4-45FF-109255E0270C}"/>
              </a:ext>
            </a:extLst>
          </p:cNvPr>
          <p:cNvCxnSpPr>
            <a:cxnSpLocks/>
          </p:cNvCxnSpPr>
          <p:nvPr/>
        </p:nvCxnSpPr>
        <p:spPr>
          <a:xfrm rot="54616">
            <a:off x="8233589" y="2056860"/>
            <a:ext cx="132398" cy="28676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77B10D2E-1DAE-BA28-DBFF-28466FBC4EEE}"/>
              </a:ext>
            </a:extLst>
          </p:cNvPr>
          <p:cNvSpPr txBox="1"/>
          <p:nvPr/>
        </p:nvSpPr>
        <p:spPr>
          <a:xfrm>
            <a:off x="8029208" y="1754063"/>
            <a:ext cx="1252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7° - 24°</a:t>
            </a:r>
          </a:p>
        </p:txBody>
      </p:sp>
    </p:spTree>
    <p:extLst>
      <p:ext uri="{BB962C8B-B14F-4D97-AF65-F5344CB8AC3E}">
        <p14:creationId xmlns:p14="http://schemas.microsoft.com/office/powerpoint/2010/main" val="333591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Bildobjekt 1"/>
          <p:cNvPicPr>
            <a:picLocks noChangeAspect="1"/>
          </p:cNvPicPr>
          <p:nvPr/>
        </p:nvPicPr>
        <p:blipFill>
          <a:blip r:embed="rId2"/>
          <a:srcRect b="10419"/>
          <a:stretch>
            <a:fillRect/>
          </a:stretch>
        </p:blipFill>
        <p:spPr bwMode="auto">
          <a:xfrm>
            <a:off x="4176714" y="2052638"/>
            <a:ext cx="1908175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2862264" y="40163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v-SE"/>
          </a:p>
        </p:txBody>
      </p:sp>
      <p:sp>
        <p:nvSpPr>
          <p:cNvPr id="76804" name="Text Box 3"/>
          <p:cNvSpPr txBox="1">
            <a:spLocks noChangeArrowheads="1"/>
          </p:cNvSpPr>
          <p:nvPr/>
        </p:nvSpPr>
        <p:spPr bwMode="auto">
          <a:xfrm>
            <a:off x="2832100" y="361951"/>
            <a:ext cx="39814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>
                <a:latin typeface="Times New Roman" pitchFamily="18" charset="0"/>
                <a:cs typeface="Times New Roman" pitchFamily="18" charset="0"/>
              </a:rPr>
              <a:t>Brännvidder</a:t>
            </a:r>
          </a:p>
        </p:txBody>
      </p:sp>
      <p:sp>
        <p:nvSpPr>
          <p:cNvPr id="76805" name="Line 16"/>
          <p:cNvSpPr>
            <a:spLocks noChangeShapeType="1"/>
          </p:cNvSpPr>
          <p:nvPr/>
        </p:nvSpPr>
        <p:spPr bwMode="auto">
          <a:xfrm>
            <a:off x="5011738" y="2562226"/>
            <a:ext cx="4648200" cy="3317875"/>
          </a:xfrm>
          <a:prstGeom prst="line">
            <a:avLst/>
          </a:prstGeom>
          <a:noFill/>
          <a:ln w="9525">
            <a:solidFill>
              <a:srgbClr val="BFBFBF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91143" name="Line 24"/>
          <p:cNvSpPr>
            <a:spLocks noChangeShapeType="1"/>
          </p:cNvSpPr>
          <p:nvPr/>
        </p:nvSpPr>
        <p:spPr bwMode="auto">
          <a:xfrm flipV="1">
            <a:off x="5003800" y="654051"/>
            <a:ext cx="3549650" cy="251777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  <a:extLst>
            <a:ext uri="{909E8E84-426E-40dd-AFC4-6F175D3DCCD1}"/>
          </a:extLst>
        </p:spPr>
        <p:txBody>
          <a:bodyPr/>
          <a:lstStyle/>
          <a:p>
            <a:pPr>
              <a:defRPr/>
            </a:pPr>
            <a:endParaRPr lang="sv-SE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7" name="Line 25"/>
          <p:cNvSpPr>
            <a:spLocks noChangeShapeType="1"/>
          </p:cNvSpPr>
          <p:nvPr/>
        </p:nvSpPr>
        <p:spPr bwMode="auto">
          <a:xfrm>
            <a:off x="4348164" y="2003425"/>
            <a:ext cx="7937" cy="2668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6808" name="Line 26"/>
          <p:cNvSpPr>
            <a:spLocks noChangeShapeType="1"/>
          </p:cNvSpPr>
          <p:nvPr/>
        </p:nvSpPr>
        <p:spPr bwMode="auto">
          <a:xfrm flipH="1">
            <a:off x="5445125" y="2012950"/>
            <a:ext cx="0" cy="2660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6809" name="Line 27"/>
          <p:cNvSpPr>
            <a:spLocks noChangeShapeType="1"/>
          </p:cNvSpPr>
          <p:nvPr/>
        </p:nvSpPr>
        <p:spPr bwMode="auto">
          <a:xfrm>
            <a:off x="4375151" y="4456113"/>
            <a:ext cx="1031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76810" name="Text Box 28"/>
          <p:cNvSpPr txBox="1">
            <a:spLocks noChangeArrowheads="1"/>
          </p:cNvSpPr>
          <p:nvPr/>
        </p:nvSpPr>
        <p:spPr bwMode="auto">
          <a:xfrm>
            <a:off x="4038601" y="4667251"/>
            <a:ext cx="1700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>
                <a:latin typeface="Times New Roman" pitchFamily="18" charset="0"/>
                <a:cs typeface="Times New Roman" pitchFamily="18" charset="0"/>
              </a:rPr>
              <a:t>Brännvidd</a:t>
            </a:r>
          </a:p>
        </p:txBody>
      </p:sp>
      <p:sp>
        <p:nvSpPr>
          <p:cNvPr id="76811" name="Text Box 29"/>
          <p:cNvSpPr txBox="1">
            <a:spLocks noChangeArrowheads="1"/>
          </p:cNvSpPr>
          <p:nvPr/>
        </p:nvSpPr>
        <p:spPr bwMode="auto">
          <a:xfrm>
            <a:off x="6381751" y="2462214"/>
            <a:ext cx="1700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>
                <a:latin typeface="Times New Roman" pitchFamily="18" charset="0"/>
                <a:cs typeface="Times New Roman" pitchFamily="18" charset="0"/>
              </a:rPr>
              <a:t>Bildvinkel</a:t>
            </a:r>
          </a:p>
        </p:txBody>
      </p:sp>
      <p:grpSp>
        <p:nvGrpSpPr>
          <p:cNvPr id="76812" name="Grupp 1"/>
          <p:cNvGrpSpPr>
            <a:grpSpLocks/>
          </p:cNvGrpSpPr>
          <p:nvPr/>
        </p:nvGrpSpPr>
        <p:grpSpPr bwMode="auto">
          <a:xfrm>
            <a:off x="3298826" y="2868613"/>
            <a:ext cx="930275" cy="601662"/>
            <a:chOff x="1774825" y="2868613"/>
            <a:chExt cx="930256" cy="601662"/>
          </a:xfrm>
        </p:grpSpPr>
        <p:sp>
          <p:nvSpPr>
            <p:cNvPr id="76827" name="Line 34"/>
            <p:cNvSpPr>
              <a:spLocks noChangeShapeType="1"/>
            </p:cNvSpPr>
            <p:nvPr/>
          </p:nvSpPr>
          <p:spPr bwMode="auto">
            <a:xfrm flipV="1">
              <a:off x="1774825" y="2868613"/>
              <a:ext cx="9001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6828" name="Line 35"/>
            <p:cNvSpPr>
              <a:spLocks noChangeShapeType="1"/>
            </p:cNvSpPr>
            <p:nvPr/>
          </p:nvSpPr>
          <p:spPr bwMode="auto">
            <a:xfrm flipV="1">
              <a:off x="1774825" y="2941962"/>
              <a:ext cx="901555" cy="77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6829" name="Line 36"/>
            <p:cNvSpPr>
              <a:spLocks noChangeShapeType="1"/>
            </p:cNvSpPr>
            <p:nvPr/>
          </p:nvSpPr>
          <p:spPr bwMode="auto">
            <a:xfrm flipV="1">
              <a:off x="1774825" y="2999366"/>
              <a:ext cx="915906" cy="161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6830" name="Line 37"/>
            <p:cNvSpPr>
              <a:spLocks noChangeShapeType="1"/>
            </p:cNvSpPr>
            <p:nvPr/>
          </p:nvSpPr>
          <p:spPr bwMode="auto">
            <a:xfrm flipV="1">
              <a:off x="1774825" y="3063946"/>
              <a:ext cx="930256" cy="2475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6831" name="Line 38"/>
            <p:cNvSpPr>
              <a:spLocks noChangeShapeType="1"/>
            </p:cNvSpPr>
            <p:nvPr/>
          </p:nvSpPr>
          <p:spPr bwMode="auto">
            <a:xfrm flipV="1">
              <a:off x="1774825" y="3128525"/>
              <a:ext cx="923081" cy="341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76813" name="Rectangle 39"/>
          <p:cNvSpPr>
            <a:spLocks noChangeArrowheads="1"/>
          </p:cNvSpPr>
          <p:nvPr/>
        </p:nvSpPr>
        <p:spPr bwMode="auto">
          <a:xfrm>
            <a:off x="3128963" y="2044701"/>
            <a:ext cx="150812" cy="177006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76814" name="Text Box 28"/>
          <p:cNvSpPr txBox="1">
            <a:spLocks noChangeArrowheads="1"/>
          </p:cNvSpPr>
          <p:nvPr/>
        </p:nvSpPr>
        <p:spPr bwMode="auto">
          <a:xfrm>
            <a:off x="1966913" y="3944939"/>
            <a:ext cx="11620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>
                <a:latin typeface="Times New Roman" pitchFamily="18" charset="0"/>
                <a:cs typeface="Times New Roman" pitchFamily="18" charset="0"/>
              </a:rPr>
              <a:t>Sensor</a:t>
            </a:r>
          </a:p>
        </p:txBody>
      </p:sp>
      <p:sp>
        <p:nvSpPr>
          <p:cNvPr id="76815" name="Rectangle 39"/>
          <p:cNvSpPr>
            <a:spLocks noChangeArrowheads="1"/>
          </p:cNvSpPr>
          <p:nvPr/>
        </p:nvSpPr>
        <p:spPr bwMode="auto">
          <a:xfrm>
            <a:off x="3560764" y="2046288"/>
            <a:ext cx="73025" cy="17700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76816" name="Text Box 28"/>
          <p:cNvSpPr txBox="1">
            <a:spLocks noChangeArrowheads="1"/>
          </p:cNvSpPr>
          <p:nvPr/>
        </p:nvSpPr>
        <p:spPr bwMode="auto">
          <a:xfrm>
            <a:off x="3259139" y="3951289"/>
            <a:ext cx="12017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>
                <a:latin typeface="Times New Roman" pitchFamily="18" charset="0"/>
                <a:cs typeface="Times New Roman" pitchFamily="18" charset="0"/>
              </a:rPr>
              <a:t>Slutare</a:t>
            </a:r>
          </a:p>
        </p:txBody>
      </p:sp>
      <p:grpSp>
        <p:nvGrpSpPr>
          <p:cNvPr id="76817" name="Grupp 28"/>
          <p:cNvGrpSpPr>
            <a:grpSpLocks/>
          </p:cNvGrpSpPr>
          <p:nvPr/>
        </p:nvGrpSpPr>
        <p:grpSpPr bwMode="auto">
          <a:xfrm flipV="1">
            <a:off x="3300414" y="2266951"/>
            <a:ext cx="930275" cy="601663"/>
            <a:chOff x="1774825" y="2868613"/>
            <a:chExt cx="930256" cy="601662"/>
          </a:xfrm>
        </p:grpSpPr>
        <p:sp>
          <p:nvSpPr>
            <p:cNvPr id="76822" name="Line 34"/>
            <p:cNvSpPr>
              <a:spLocks noChangeShapeType="1"/>
            </p:cNvSpPr>
            <p:nvPr/>
          </p:nvSpPr>
          <p:spPr bwMode="auto">
            <a:xfrm flipV="1">
              <a:off x="1774825" y="2868613"/>
              <a:ext cx="9001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6823" name="Line 35"/>
            <p:cNvSpPr>
              <a:spLocks noChangeShapeType="1"/>
            </p:cNvSpPr>
            <p:nvPr/>
          </p:nvSpPr>
          <p:spPr bwMode="auto">
            <a:xfrm flipV="1">
              <a:off x="1774825" y="2941962"/>
              <a:ext cx="901555" cy="774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6824" name="Line 36"/>
            <p:cNvSpPr>
              <a:spLocks noChangeShapeType="1"/>
            </p:cNvSpPr>
            <p:nvPr/>
          </p:nvSpPr>
          <p:spPr bwMode="auto">
            <a:xfrm flipV="1">
              <a:off x="1774825" y="2999366"/>
              <a:ext cx="915906" cy="1613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6825" name="Line 37"/>
            <p:cNvSpPr>
              <a:spLocks noChangeShapeType="1"/>
            </p:cNvSpPr>
            <p:nvPr/>
          </p:nvSpPr>
          <p:spPr bwMode="auto">
            <a:xfrm flipV="1">
              <a:off x="1774825" y="3063946"/>
              <a:ext cx="930256" cy="2475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6826" name="Line 38"/>
            <p:cNvSpPr>
              <a:spLocks noChangeShapeType="1"/>
            </p:cNvSpPr>
            <p:nvPr/>
          </p:nvSpPr>
          <p:spPr bwMode="auto">
            <a:xfrm flipV="1">
              <a:off x="1774825" y="3128525"/>
              <a:ext cx="923081" cy="341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76818" name="Text Box 28"/>
          <p:cNvSpPr txBox="1">
            <a:spLocks noChangeArrowheads="1"/>
          </p:cNvSpPr>
          <p:nvPr/>
        </p:nvSpPr>
        <p:spPr bwMode="auto">
          <a:xfrm>
            <a:off x="4541838" y="1352551"/>
            <a:ext cx="1827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>
                <a:latin typeface="Times New Roman" pitchFamily="18" charset="0"/>
                <a:cs typeface="Times New Roman" pitchFamily="18" charset="0"/>
              </a:rPr>
              <a:t>Fokalpunkt</a:t>
            </a:r>
          </a:p>
        </p:txBody>
      </p:sp>
      <p:sp>
        <p:nvSpPr>
          <p:cNvPr id="76819" name="Line 27"/>
          <p:cNvSpPr>
            <a:spLocks noChangeShapeType="1"/>
          </p:cNvSpPr>
          <p:nvPr/>
        </p:nvSpPr>
        <p:spPr bwMode="auto">
          <a:xfrm flipH="1">
            <a:off x="5429250" y="1836739"/>
            <a:ext cx="0" cy="9350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76820" name="Line 27"/>
          <p:cNvSpPr>
            <a:spLocks noChangeShapeType="1"/>
          </p:cNvSpPr>
          <p:nvPr/>
        </p:nvSpPr>
        <p:spPr bwMode="auto">
          <a:xfrm flipV="1">
            <a:off x="2633663" y="2987676"/>
            <a:ext cx="431800" cy="107791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sv-SE"/>
          </a:p>
        </p:txBody>
      </p:sp>
      <p:sp>
        <p:nvSpPr>
          <p:cNvPr id="13" name="Uppåtvinklad 12"/>
          <p:cNvSpPr/>
          <p:nvPr/>
        </p:nvSpPr>
        <p:spPr bwMode="auto">
          <a:xfrm rot="16200000">
            <a:off x="3564732" y="3526632"/>
            <a:ext cx="655637" cy="438150"/>
          </a:xfrm>
          <a:prstGeom prst="bentUpArrow">
            <a:avLst>
              <a:gd name="adj1" fmla="val 13135"/>
              <a:gd name="adj2" fmla="val 17005"/>
              <a:gd name="adj3" fmla="val 35455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sv-SE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955315" y="679451"/>
            <a:ext cx="76993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4000" dirty="0">
                <a:latin typeface="Times New Roman" pitchFamily="18" charset="0"/>
                <a:cs typeface="Times New Roman" pitchFamily="18" charset="0"/>
              </a:rPr>
              <a:t>Vidvinkelobjektiv</a:t>
            </a:r>
            <a:endParaRPr lang="sv-SE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Ger en vid vinkel så att mycket kommer med!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Ger ett intryck av att motivet är långt bort.</a:t>
            </a:r>
          </a:p>
        </p:txBody>
      </p:sp>
      <p:sp>
        <p:nvSpPr>
          <p:cNvPr id="77828" name="Likbent triangel 7"/>
          <p:cNvSpPr>
            <a:spLocks noChangeArrowheads="1"/>
          </p:cNvSpPr>
          <p:nvPr/>
        </p:nvSpPr>
        <p:spPr bwMode="auto">
          <a:xfrm rot="-5400000">
            <a:off x="3533775" y="2609850"/>
            <a:ext cx="4610100" cy="3886200"/>
          </a:xfrm>
          <a:prstGeom prst="triangle">
            <a:avLst>
              <a:gd name="adj" fmla="val 50000"/>
            </a:avLst>
          </a:prstGeom>
          <a:solidFill>
            <a:srgbClr val="FFFF00">
              <a:alpha val="2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7829" name="Rektangel med rundade hörn 3"/>
          <p:cNvSpPr>
            <a:spLocks noChangeArrowheads="1"/>
          </p:cNvSpPr>
          <p:nvPr/>
        </p:nvSpPr>
        <p:spPr bwMode="auto">
          <a:xfrm>
            <a:off x="3209925" y="4197350"/>
            <a:ext cx="319088" cy="6937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7830" name="Rektangel med rundade hörn 4"/>
          <p:cNvSpPr>
            <a:spLocks noChangeArrowheads="1"/>
          </p:cNvSpPr>
          <p:nvPr/>
        </p:nvSpPr>
        <p:spPr bwMode="auto">
          <a:xfrm>
            <a:off x="3462338" y="4373563"/>
            <a:ext cx="550862" cy="3413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7831" name="Rektangel 5"/>
          <p:cNvSpPr>
            <a:spLocks noChangeArrowheads="1"/>
          </p:cNvSpPr>
          <p:nvPr/>
        </p:nvSpPr>
        <p:spPr bwMode="auto">
          <a:xfrm>
            <a:off x="3617914" y="4351338"/>
            <a:ext cx="274637" cy="37465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8654690" y="3740215"/>
            <a:ext cx="936625" cy="1042987"/>
            <a:chOff x="1931" y="765"/>
            <a:chExt cx="1220" cy="1077"/>
          </a:xfrm>
          <a:solidFill>
            <a:srgbClr val="B7001D">
              <a:alpha val="50000"/>
            </a:srgbClr>
          </a:solidFill>
        </p:grpSpPr>
        <p:sp>
          <p:nvSpPr>
            <p:cNvPr id="83976" name="Rectangle 21"/>
            <p:cNvSpPr>
              <a:spLocks noChangeArrowheads="1"/>
            </p:cNvSpPr>
            <p:nvPr/>
          </p:nvSpPr>
          <p:spPr bwMode="auto">
            <a:xfrm>
              <a:off x="1931" y="765"/>
              <a:ext cx="548" cy="107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3977" name="Oval 22"/>
            <p:cNvSpPr>
              <a:spLocks noChangeArrowheads="1"/>
            </p:cNvSpPr>
            <p:nvPr/>
          </p:nvSpPr>
          <p:spPr bwMode="auto">
            <a:xfrm>
              <a:off x="2676" y="934"/>
              <a:ext cx="210" cy="217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3978" name="Oval 23"/>
            <p:cNvSpPr>
              <a:spLocks noChangeArrowheads="1"/>
            </p:cNvSpPr>
            <p:nvPr/>
          </p:nvSpPr>
          <p:spPr bwMode="auto">
            <a:xfrm>
              <a:off x="2941" y="1084"/>
              <a:ext cx="210" cy="217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3979" name="Rectangle 24"/>
            <p:cNvSpPr>
              <a:spLocks noChangeArrowheads="1"/>
            </p:cNvSpPr>
            <p:nvPr/>
          </p:nvSpPr>
          <p:spPr bwMode="auto">
            <a:xfrm>
              <a:off x="2690" y="1178"/>
              <a:ext cx="189" cy="56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3980" name="Rectangle 25"/>
            <p:cNvSpPr>
              <a:spLocks noChangeArrowheads="1"/>
            </p:cNvSpPr>
            <p:nvPr/>
          </p:nvSpPr>
          <p:spPr bwMode="auto">
            <a:xfrm>
              <a:off x="2945" y="1314"/>
              <a:ext cx="189" cy="38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1230833" y="690562"/>
            <a:ext cx="91908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4000" dirty="0">
                <a:latin typeface="Times New Roman" pitchFamily="18" charset="0"/>
                <a:cs typeface="Times New Roman" pitchFamily="18" charset="0"/>
              </a:rPr>
              <a:t>Normalobjektiv</a:t>
            </a:r>
            <a:endParaRPr lang="sv-SE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Ger en vinkel som är ungefär som vårt mänskliga öga!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Ger ett intryck av att motivet är normalstort.</a:t>
            </a:r>
          </a:p>
        </p:txBody>
      </p:sp>
      <p:sp>
        <p:nvSpPr>
          <p:cNvPr id="78852" name="Rektangel med rundade hörn 3"/>
          <p:cNvSpPr>
            <a:spLocks noChangeArrowheads="1"/>
          </p:cNvSpPr>
          <p:nvPr/>
        </p:nvSpPr>
        <p:spPr bwMode="auto">
          <a:xfrm>
            <a:off x="3209925" y="4197350"/>
            <a:ext cx="319088" cy="6937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8853" name="Rektangel med rundade hörn 4"/>
          <p:cNvSpPr>
            <a:spLocks noChangeArrowheads="1"/>
          </p:cNvSpPr>
          <p:nvPr/>
        </p:nvSpPr>
        <p:spPr bwMode="auto">
          <a:xfrm>
            <a:off x="3462338" y="4373563"/>
            <a:ext cx="550862" cy="3413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8854" name="Rektangel 5"/>
          <p:cNvSpPr>
            <a:spLocks noChangeArrowheads="1"/>
          </p:cNvSpPr>
          <p:nvPr/>
        </p:nvSpPr>
        <p:spPr bwMode="auto">
          <a:xfrm>
            <a:off x="3617914" y="4351338"/>
            <a:ext cx="274637" cy="37465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8855" name="Likbent triangel 16"/>
          <p:cNvSpPr>
            <a:spLocks noChangeArrowheads="1"/>
          </p:cNvSpPr>
          <p:nvPr/>
        </p:nvSpPr>
        <p:spPr bwMode="auto">
          <a:xfrm rot="-5400000">
            <a:off x="4333082" y="2561432"/>
            <a:ext cx="2914650" cy="3983037"/>
          </a:xfrm>
          <a:prstGeom prst="triangle">
            <a:avLst>
              <a:gd name="adj" fmla="val 50000"/>
            </a:avLst>
          </a:prstGeom>
          <a:solidFill>
            <a:srgbClr val="2B05E7">
              <a:alpha val="2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7405688" y="3525838"/>
            <a:ext cx="1841500" cy="2114550"/>
            <a:chOff x="1931" y="765"/>
            <a:chExt cx="1220" cy="1077"/>
          </a:xfrm>
          <a:solidFill>
            <a:srgbClr val="B7001D">
              <a:alpha val="50000"/>
            </a:srgbClr>
          </a:solidFill>
        </p:grpSpPr>
        <p:sp>
          <p:nvSpPr>
            <p:cNvPr id="81928" name="Rectangle 22"/>
            <p:cNvSpPr>
              <a:spLocks noChangeArrowheads="1"/>
            </p:cNvSpPr>
            <p:nvPr/>
          </p:nvSpPr>
          <p:spPr bwMode="auto">
            <a:xfrm>
              <a:off x="1931" y="765"/>
              <a:ext cx="548" cy="107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29" name="Oval 23"/>
            <p:cNvSpPr>
              <a:spLocks noChangeArrowheads="1"/>
            </p:cNvSpPr>
            <p:nvPr/>
          </p:nvSpPr>
          <p:spPr bwMode="auto">
            <a:xfrm>
              <a:off x="2676" y="934"/>
              <a:ext cx="210" cy="217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30" name="Oval 24"/>
            <p:cNvSpPr>
              <a:spLocks noChangeArrowheads="1"/>
            </p:cNvSpPr>
            <p:nvPr/>
          </p:nvSpPr>
          <p:spPr bwMode="auto">
            <a:xfrm>
              <a:off x="2941" y="1084"/>
              <a:ext cx="210" cy="217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31" name="Rectangle 25"/>
            <p:cNvSpPr>
              <a:spLocks noChangeArrowheads="1"/>
            </p:cNvSpPr>
            <p:nvPr/>
          </p:nvSpPr>
          <p:spPr bwMode="auto">
            <a:xfrm>
              <a:off x="2690" y="1178"/>
              <a:ext cx="189" cy="56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32" name="Rectangle 26"/>
            <p:cNvSpPr>
              <a:spLocks noChangeArrowheads="1"/>
            </p:cNvSpPr>
            <p:nvPr/>
          </p:nvSpPr>
          <p:spPr bwMode="auto">
            <a:xfrm>
              <a:off x="2945" y="1314"/>
              <a:ext cx="189" cy="38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Objektiv för olika fotograferingstillfällen » Foto från Moderskeppet">
            <a:extLst>
              <a:ext uri="{FF2B5EF4-FFF2-40B4-BE49-F238E27FC236}">
                <a16:creationId xmlns:a16="http://schemas.microsoft.com/office/drawing/2014/main" id="{F1A29C80-FBA5-1DD3-F8F4-BDD292C145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2"/>
          <a:stretch/>
        </p:blipFill>
        <p:spPr bwMode="auto">
          <a:xfrm>
            <a:off x="0" y="0"/>
            <a:ext cx="12192000" cy="686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36D1DFC-0956-9A57-513A-E0A45BAECDAC}"/>
              </a:ext>
            </a:extLst>
          </p:cNvPr>
          <p:cNvSpPr txBox="1"/>
          <p:nvPr/>
        </p:nvSpPr>
        <p:spPr>
          <a:xfrm>
            <a:off x="700265" y="841182"/>
            <a:ext cx="40132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Ett kameraobjektivs uppgift är att samla ihop ljusstrålar för att sedan böja och rikta dem så att motivet man fotograferar hamnar i fokus på ett bildplan. Den projekterade bilden hamnar upp och ned på antingen en film- eller digital sensoryta.</a:t>
            </a:r>
          </a:p>
          <a:p>
            <a:endParaRPr lang="sv-SE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 går inte att få en bild som är skarp utan objektiv!</a:t>
            </a:r>
          </a:p>
        </p:txBody>
      </p:sp>
    </p:spTree>
    <p:extLst>
      <p:ext uri="{BB962C8B-B14F-4D97-AF65-F5344CB8AC3E}">
        <p14:creationId xmlns:p14="http://schemas.microsoft.com/office/powerpoint/2010/main" val="1591583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3"/>
          <p:cNvSpPr txBox="1">
            <a:spLocks noChangeArrowheads="1"/>
          </p:cNvSpPr>
          <p:nvPr/>
        </p:nvSpPr>
        <p:spPr bwMode="auto">
          <a:xfrm>
            <a:off x="1241165" y="786205"/>
            <a:ext cx="769937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v-SE" sz="4000" dirty="0">
                <a:latin typeface="Times New Roman" pitchFamily="18" charset="0"/>
                <a:cs typeface="Times New Roman" pitchFamily="18" charset="0"/>
              </a:rPr>
              <a:t>Teleobjektiv</a:t>
            </a:r>
            <a:endParaRPr lang="sv-SE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Ger en snäv vinkel så att lite kommer med!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Ger ett intryck av att motivet är nära.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910326" y="2884559"/>
            <a:ext cx="2579688" cy="3234873"/>
            <a:chOff x="1931" y="765"/>
            <a:chExt cx="1220" cy="1077"/>
          </a:xfrm>
          <a:solidFill>
            <a:srgbClr val="B7001D">
              <a:alpha val="50000"/>
            </a:srgbClr>
          </a:solidFill>
        </p:grpSpPr>
        <p:sp>
          <p:nvSpPr>
            <p:cNvPr id="86025" name="Rectangle 22"/>
            <p:cNvSpPr>
              <a:spLocks noChangeArrowheads="1"/>
            </p:cNvSpPr>
            <p:nvPr/>
          </p:nvSpPr>
          <p:spPr bwMode="auto">
            <a:xfrm>
              <a:off x="1931" y="765"/>
              <a:ext cx="548" cy="1077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6026" name="Oval 23"/>
            <p:cNvSpPr>
              <a:spLocks noChangeArrowheads="1"/>
            </p:cNvSpPr>
            <p:nvPr/>
          </p:nvSpPr>
          <p:spPr bwMode="auto">
            <a:xfrm>
              <a:off x="2676" y="934"/>
              <a:ext cx="210" cy="217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6027" name="Oval 24"/>
            <p:cNvSpPr>
              <a:spLocks noChangeArrowheads="1"/>
            </p:cNvSpPr>
            <p:nvPr/>
          </p:nvSpPr>
          <p:spPr bwMode="auto">
            <a:xfrm>
              <a:off x="2941" y="1084"/>
              <a:ext cx="210" cy="217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6028" name="Rectangle 25"/>
            <p:cNvSpPr>
              <a:spLocks noChangeArrowheads="1"/>
            </p:cNvSpPr>
            <p:nvPr/>
          </p:nvSpPr>
          <p:spPr bwMode="auto">
            <a:xfrm>
              <a:off x="2690" y="1178"/>
              <a:ext cx="189" cy="563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6029" name="Rectangle 26"/>
            <p:cNvSpPr>
              <a:spLocks noChangeArrowheads="1"/>
            </p:cNvSpPr>
            <p:nvPr/>
          </p:nvSpPr>
          <p:spPr bwMode="auto">
            <a:xfrm>
              <a:off x="2945" y="1314"/>
              <a:ext cx="189" cy="380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79877" name="Rektangel med rundade hörn 3"/>
          <p:cNvSpPr>
            <a:spLocks noChangeArrowheads="1"/>
          </p:cNvSpPr>
          <p:nvPr/>
        </p:nvSpPr>
        <p:spPr bwMode="auto">
          <a:xfrm>
            <a:off x="3209925" y="4197350"/>
            <a:ext cx="319088" cy="6937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9878" name="Rektangel med rundade hörn 4"/>
          <p:cNvSpPr>
            <a:spLocks noChangeArrowheads="1"/>
          </p:cNvSpPr>
          <p:nvPr/>
        </p:nvSpPr>
        <p:spPr bwMode="auto">
          <a:xfrm>
            <a:off x="3462338" y="4373563"/>
            <a:ext cx="550862" cy="3413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9879" name="Rektangel 5"/>
          <p:cNvSpPr>
            <a:spLocks noChangeArrowheads="1"/>
          </p:cNvSpPr>
          <p:nvPr/>
        </p:nvSpPr>
        <p:spPr bwMode="auto">
          <a:xfrm>
            <a:off x="3617914" y="4351338"/>
            <a:ext cx="274637" cy="37465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9880" name="Likbent triangel 16"/>
          <p:cNvSpPr>
            <a:spLocks noChangeArrowheads="1"/>
          </p:cNvSpPr>
          <p:nvPr/>
        </p:nvSpPr>
        <p:spPr bwMode="auto">
          <a:xfrm rot="-5400000">
            <a:off x="4966495" y="2432845"/>
            <a:ext cx="1425575" cy="4227513"/>
          </a:xfrm>
          <a:prstGeom prst="triangle">
            <a:avLst>
              <a:gd name="adj" fmla="val 50000"/>
            </a:avLst>
          </a:prstGeom>
          <a:solidFill>
            <a:srgbClr val="FF0000">
              <a:alpha val="2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890436" y="757239"/>
            <a:ext cx="980679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4000" dirty="0">
                <a:latin typeface="Times New Roman" pitchFamily="18" charset="0"/>
                <a:cs typeface="Times New Roman" pitchFamily="18" charset="0"/>
              </a:rPr>
              <a:t>Zoomobjektiv</a:t>
            </a:r>
            <a:endParaRPr lang="sv-SE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Variabel bildvinkel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Finns i många olika bildvinkelintervaller</a:t>
            </a:r>
          </a:p>
        </p:txBody>
      </p:sp>
      <p:sp>
        <p:nvSpPr>
          <p:cNvPr id="80900" name="Likbent triangel 7"/>
          <p:cNvSpPr>
            <a:spLocks noChangeArrowheads="1"/>
          </p:cNvSpPr>
          <p:nvPr/>
        </p:nvSpPr>
        <p:spPr bwMode="auto">
          <a:xfrm rot="-5400000">
            <a:off x="3533775" y="2609850"/>
            <a:ext cx="4610100" cy="3886200"/>
          </a:xfrm>
          <a:prstGeom prst="triangle">
            <a:avLst>
              <a:gd name="adj" fmla="val 50000"/>
            </a:avLst>
          </a:prstGeom>
          <a:solidFill>
            <a:srgbClr val="FFFF00">
              <a:alpha val="2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0901" name="Likbent triangel 6"/>
          <p:cNvSpPr>
            <a:spLocks noChangeArrowheads="1"/>
          </p:cNvSpPr>
          <p:nvPr/>
        </p:nvSpPr>
        <p:spPr bwMode="auto">
          <a:xfrm rot="-5400000">
            <a:off x="4333082" y="2572545"/>
            <a:ext cx="2914650" cy="3983037"/>
          </a:xfrm>
          <a:prstGeom prst="triangle">
            <a:avLst>
              <a:gd name="adj" fmla="val 50000"/>
            </a:avLst>
          </a:prstGeom>
          <a:solidFill>
            <a:srgbClr val="2B05E7">
              <a:alpha val="2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0902" name="Likbent triangel 8"/>
          <p:cNvSpPr>
            <a:spLocks noChangeArrowheads="1"/>
          </p:cNvSpPr>
          <p:nvPr/>
        </p:nvSpPr>
        <p:spPr bwMode="auto">
          <a:xfrm rot="-5400000">
            <a:off x="4967289" y="2454276"/>
            <a:ext cx="1423987" cy="4227513"/>
          </a:xfrm>
          <a:prstGeom prst="triangle">
            <a:avLst>
              <a:gd name="adj" fmla="val 50000"/>
            </a:avLst>
          </a:prstGeom>
          <a:solidFill>
            <a:srgbClr val="FF0000">
              <a:alpha val="27058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0903" name="Rektangel med rundade hörn 3"/>
          <p:cNvSpPr>
            <a:spLocks noChangeArrowheads="1"/>
          </p:cNvSpPr>
          <p:nvPr/>
        </p:nvSpPr>
        <p:spPr bwMode="auto">
          <a:xfrm>
            <a:off x="3209925" y="4197350"/>
            <a:ext cx="319088" cy="6937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0904" name="Rektangel med rundade hörn 4"/>
          <p:cNvSpPr>
            <a:spLocks noChangeArrowheads="1"/>
          </p:cNvSpPr>
          <p:nvPr/>
        </p:nvSpPr>
        <p:spPr bwMode="auto">
          <a:xfrm>
            <a:off x="3462338" y="4373563"/>
            <a:ext cx="550862" cy="341312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0905" name="Rektangel 5"/>
          <p:cNvSpPr>
            <a:spLocks noChangeArrowheads="1"/>
          </p:cNvSpPr>
          <p:nvPr/>
        </p:nvSpPr>
        <p:spPr bwMode="auto">
          <a:xfrm>
            <a:off x="3617914" y="4351338"/>
            <a:ext cx="274637" cy="374650"/>
          </a:xfrm>
          <a:prstGeom prst="rect">
            <a:avLst/>
          </a:pr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1"/>
          <p:cNvSpPr>
            <a:spLocks noChangeAspect="1" noChangeArrowheads="1"/>
          </p:cNvSpPr>
          <p:nvPr/>
        </p:nvSpPr>
        <p:spPr bwMode="auto">
          <a:xfrm>
            <a:off x="7334251" y="5402264"/>
            <a:ext cx="1889125" cy="1258887"/>
          </a:xfrm>
          <a:prstGeom prst="rect">
            <a:avLst/>
          </a:prstGeom>
          <a:solidFill>
            <a:srgbClr val="D7E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grpSp>
        <p:nvGrpSpPr>
          <p:cNvPr id="81923" name="Grupp 93"/>
          <p:cNvGrpSpPr>
            <a:grpSpLocks/>
          </p:cNvGrpSpPr>
          <p:nvPr/>
        </p:nvGrpSpPr>
        <p:grpSpPr bwMode="auto">
          <a:xfrm>
            <a:off x="7124700" y="5334000"/>
            <a:ext cx="2266950" cy="977900"/>
            <a:chOff x="6337300" y="285750"/>
            <a:chExt cx="1295400" cy="501650"/>
          </a:xfrm>
        </p:grpSpPr>
        <p:sp>
          <p:nvSpPr>
            <p:cNvPr id="95" name="Rektangel 94"/>
            <p:cNvSpPr/>
            <p:nvPr/>
          </p:nvSpPr>
          <p:spPr bwMode="auto">
            <a:xfrm>
              <a:off x="6337300" y="285750"/>
              <a:ext cx="12954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2019" name="Rektangel 95"/>
            <p:cNvSpPr>
              <a:spLocks noChangeArrowheads="1"/>
            </p:cNvSpPr>
            <p:nvPr/>
          </p:nvSpPr>
          <p:spPr bwMode="auto">
            <a:xfrm>
              <a:off x="71945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20" name="Rektangel 96"/>
            <p:cNvSpPr>
              <a:spLocks noChangeArrowheads="1"/>
            </p:cNvSpPr>
            <p:nvPr/>
          </p:nvSpPr>
          <p:spPr bwMode="auto">
            <a:xfrm>
              <a:off x="6711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21" name="Rektangel 97"/>
            <p:cNvSpPr>
              <a:spLocks noChangeArrowheads="1"/>
            </p:cNvSpPr>
            <p:nvPr/>
          </p:nvSpPr>
          <p:spPr bwMode="auto">
            <a:xfrm>
              <a:off x="6965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22" name="Rektangel 98"/>
            <p:cNvSpPr>
              <a:spLocks noChangeArrowheads="1"/>
            </p:cNvSpPr>
            <p:nvPr/>
          </p:nvSpPr>
          <p:spPr bwMode="auto">
            <a:xfrm>
              <a:off x="74231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23" name="Rektangel 99"/>
            <p:cNvSpPr>
              <a:spLocks noChangeArrowheads="1"/>
            </p:cNvSpPr>
            <p:nvPr/>
          </p:nvSpPr>
          <p:spPr bwMode="auto">
            <a:xfrm>
              <a:off x="6457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24" name="Rektangel 100"/>
            <p:cNvSpPr>
              <a:spLocks noChangeArrowheads="1"/>
            </p:cNvSpPr>
            <p:nvPr/>
          </p:nvSpPr>
          <p:spPr bwMode="auto">
            <a:xfrm>
              <a:off x="71945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25" name="Rektangel 101"/>
            <p:cNvSpPr>
              <a:spLocks noChangeArrowheads="1"/>
            </p:cNvSpPr>
            <p:nvPr/>
          </p:nvSpPr>
          <p:spPr bwMode="auto">
            <a:xfrm>
              <a:off x="6711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26" name="Rektangel 102"/>
            <p:cNvSpPr>
              <a:spLocks noChangeArrowheads="1"/>
            </p:cNvSpPr>
            <p:nvPr/>
          </p:nvSpPr>
          <p:spPr bwMode="auto">
            <a:xfrm>
              <a:off x="6965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27" name="Rektangel 103"/>
            <p:cNvSpPr>
              <a:spLocks noChangeArrowheads="1"/>
            </p:cNvSpPr>
            <p:nvPr/>
          </p:nvSpPr>
          <p:spPr bwMode="auto">
            <a:xfrm>
              <a:off x="74231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28" name="Rektangel 104"/>
            <p:cNvSpPr>
              <a:spLocks noChangeArrowheads="1"/>
            </p:cNvSpPr>
            <p:nvPr/>
          </p:nvSpPr>
          <p:spPr bwMode="auto">
            <a:xfrm>
              <a:off x="6457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81924" name="Rectangle 47"/>
          <p:cNvSpPr>
            <a:spLocks noChangeAspect="1" noChangeArrowheads="1"/>
          </p:cNvSpPr>
          <p:nvPr/>
        </p:nvSpPr>
        <p:spPr bwMode="auto">
          <a:xfrm>
            <a:off x="7312026" y="3700464"/>
            <a:ext cx="1889125" cy="1258887"/>
          </a:xfrm>
          <a:prstGeom prst="rect">
            <a:avLst/>
          </a:prstGeom>
          <a:solidFill>
            <a:srgbClr val="D7E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grpSp>
        <p:nvGrpSpPr>
          <p:cNvPr id="81925" name="Grupp 81"/>
          <p:cNvGrpSpPr>
            <a:grpSpLocks/>
          </p:cNvGrpSpPr>
          <p:nvPr/>
        </p:nvGrpSpPr>
        <p:grpSpPr bwMode="auto">
          <a:xfrm>
            <a:off x="7442200" y="3765550"/>
            <a:ext cx="1682750" cy="736600"/>
            <a:chOff x="6337300" y="285750"/>
            <a:chExt cx="1295400" cy="501650"/>
          </a:xfrm>
        </p:grpSpPr>
        <p:sp>
          <p:nvSpPr>
            <p:cNvPr id="83" name="Rektangel 82"/>
            <p:cNvSpPr/>
            <p:nvPr/>
          </p:nvSpPr>
          <p:spPr bwMode="auto">
            <a:xfrm>
              <a:off x="6337300" y="285750"/>
              <a:ext cx="12954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2008" name="Rektangel 83"/>
            <p:cNvSpPr>
              <a:spLocks noChangeArrowheads="1"/>
            </p:cNvSpPr>
            <p:nvPr/>
          </p:nvSpPr>
          <p:spPr bwMode="auto">
            <a:xfrm>
              <a:off x="71945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09" name="Rektangel 84"/>
            <p:cNvSpPr>
              <a:spLocks noChangeArrowheads="1"/>
            </p:cNvSpPr>
            <p:nvPr/>
          </p:nvSpPr>
          <p:spPr bwMode="auto">
            <a:xfrm>
              <a:off x="6711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10" name="Rektangel 85"/>
            <p:cNvSpPr>
              <a:spLocks noChangeArrowheads="1"/>
            </p:cNvSpPr>
            <p:nvPr/>
          </p:nvSpPr>
          <p:spPr bwMode="auto">
            <a:xfrm>
              <a:off x="6965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11" name="Rektangel 86"/>
            <p:cNvSpPr>
              <a:spLocks noChangeArrowheads="1"/>
            </p:cNvSpPr>
            <p:nvPr/>
          </p:nvSpPr>
          <p:spPr bwMode="auto">
            <a:xfrm>
              <a:off x="74231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12" name="Rektangel 87"/>
            <p:cNvSpPr>
              <a:spLocks noChangeArrowheads="1"/>
            </p:cNvSpPr>
            <p:nvPr/>
          </p:nvSpPr>
          <p:spPr bwMode="auto">
            <a:xfrm>
              <a:off x="6457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13" name="Rektangel 88"/>
            <p:cNvSpPr>
              <a:spLocks noChangeArrowheads="1"/>
            </p:cNvSpPr>
            <p:nvPr/>
          </p:nvSpPr>
          <p:spPr bwMode="auto">
            <a:xfrm>
              <a:off x="71945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14" name="Rektangel 89"/>
            <p:cNvSpPr>
              <a:spLocks noChangeArrowheads="1"/>
            </p:cNvSpPr>
            <p:nvPr/>
          </p:nvSpPr>
          <p:spPr bwMode="auto">
            <a:xfrm>
              <a:off x="6711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15" name="Rektangel 90"/>
            <p:cNvSpPr>
              <a:spLocks noChangeArrowheads="1"/>
            </p:cNvSpPr>
            <p:nvPr/>
          </p:nvSpPr>
          <p:spPr bwMode="auto">
            <a:xfrm>
              <a:off x="6965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16" name="Rektangel 91"/>
            <p:cNvSpPr>
              <a:spLocks noChangeArrowheads="1"/>
            </p:cNvSpPr>
            <p:nvPr/>
          </p:nvSpPr>
          <p:spPr bwMode="auto">
            <a:xfrm>
              <a:off x="74231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17" name="Rektangel 92"/>
            <p:cNvSpPr>
              <a:spLocks noChangeArrowheads="1"/>
            </p:cNvSpPr>
            <p:nvPr/>
          </p:nvSpPr>
          <p:spPr bwMode="auto">
            <a:xfrm>
              <a:off x="6457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81926" name="Rectangle 15"/>
          <p:cNvSpPr>
            <a:spLocks noChangeAspect="1" noChangeArrowheads="1"/>
          </p:cNvSpPr>
          <p:nvPr/>
        </p:nvSpPr>
        <p:spPr bwMode="auto">
          <a:xfrm>
            <a:off x="7343776" y="1882775"/>
            <a:ext cx="1889125" cy="1258888"/>
          </a:xfrm>
          <a:prstGeom prst="rect">
            <a:avLst/>
          </a:prstGeom>
          <a:solidFill>
            <a:srgbClr val="D7E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grpSp>
        <p:nvGrpSpPr>
          <p:cNvPr id="81927" name="Grupp 69"/>
          <p:cNvGrpSpPr>
            <a:grpSpLocks/>
          </p:cNvGrpSpPr>
          <p:nvPr/>
        </p:nvGrpSpPr>
        <p:grpSpPr bwMode="auto">
          <a:xfrm>
            <a:off x="7702550" y="2025650"/>
            <a:ext cx="1295400" cy="501650"/>
            <a:chOff x="6337300" y="285750"/>
            <a:chExt cx="1295400" cy="501650"/>
          </a:xfrm>
        </p:grpSpPr>
        <p:sp>
          <p:nvSpPr>
            <p:cNvPr id="71" name="Rektangel 70"/>
            <p:cNvSpPr/>
            <p:nvPr/>
          </p:nvSpPr>
          <p:spPr bwMode="auto">
            <a:xfrm>
              <a:off x="6337300" y="285750"/>
              <a:ext cx="12954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1997" name="Rektangel 71"/>
            <p:cNvSpPr>
              <a:spLocks noChangeArrowheads="1"/>
            </p:cNvSpPr>
            <p:nvPr/>
          </p:nvSpPr>
          <p:spPr bwMode="auto">
            <a:xfrm>
              <a:off x="71945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1998" name="Rektangel 72"/>
            <p:cNvSpPr>
              <a:spLocks noChangeArrowheads="1"/>
            </p:cNvSpPr>
            <p:nvPr/>
          </p:nvSpPr>
          <p:spPr bwMode="auto">
            <a:xfrm>
              <a:off x="6711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1999" name="Rektangel 73"/>
            <p:cNvSpPr>
              <a:spLocks noChangeArrowheads="1"/>
            </p:cNvSpPr>
            <p:nvPr/>
          </p:nvSpPr>
          <p:spPr bwMode="auto">
            <a:xfrm>
              <a:off x="6965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00" name="Rektangel 74"/>
            <p:cNvSpPr>
              <a:spLocks noChangeArrowheads="1"/>
            </p:cNvSpPr>
            <p:nvPr/>
          </p:nvSpPr>
          <p:spPr bwMode="auto">
            <a:xfrm>
              <a:off x="74231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01" name="Rektangel 75"/>
            <p:cNvSpPr>
              <a:spLocks noChangeArrowheads="1"/>
            </p:cNvSpPr>
            <p:nvPr/>
          </p:nvSpPr>
          <p:spPr bwMode="auto">
            <a:xfrm>
              <a:off x="6457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02" name="Rektangel 76"/>
            <p:cNvSpPr>
              <a:spLocks noChangeArrowheads="1"/>
            </p:cNvSpPr>
            <p:nvPr/>
          </p:nvSpPr>
          <p:spPr bwMode="auto">
            <a:xfrm>
              <a:off x="71945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03" name="Rektangel 77"/>
            <p:cNvSpPr>
              <a:spLocks noChangeArrowheads="1"/>
            </p:cNvSpPr>
            <p:nvPr/>
          </p:nvSpPr>
          <p:spPr bwMode="auto">
            <a:xfrm>
              <a:off x="6711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04" name="Rektangel 78"/>
            <p:cNvSpPr>
              <a:spLocks noChangeArrowheads="1"/>
            </p:cNvSpPr>
            <p:nvPr/>
          </p:nvSpPr>
          <p:spPr bwMode="auto">
            <a:xfrm>
              <a:off x="6965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05" name="Rektangel 79"/>
            <p:cNvSpPr>
              <a:spLocks noChangeArrowheads="1"/>
            </p:cNvSpPr>
            <p:nvPr/>
          </p:nvSpPr>
          <p:spPr bwMode="auto">
            <a:xfrm>
              <a:off x="74231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006" name="Rektangel 80"/>
            <p:cNvSpPr>
              <a:spLocks noChangeArrowheads="1"/>
            </p:cNvSpPr>
            <p:nvPr/>
          </p:nvSpPr>
          <p:spPr bwMode="auto">
            <a:xfrm>
              <a:off x="6457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81928" name="Text Box 2"/>
          <p:cNvSpPr txBox="1">
            <a:spLocks noChangeArrowheads="1"/>
          </p:cNvSpPr>
          <p:nvPr/>
        </p:nvSpPr>
        <p:spPr bwMode="auto">
          <a:xfrm>
            <a:off x="1035161" y="461506"/>
            <a:ext cx="80733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4000" b="1" dirty="0">
                <a:latin typeface="Times New Roman" pitchFamily="18" charset="0"/>
                <a:cs typeface="Times New Roman" pitchFamily="18" charset="0"/>
              </a:rPr>
              <a:t>Olika brännvidder och dess effekter</a:t>
            </a:r>
          </a:p>
        </p:txBody>
      </p:sp>
      <p:sp>
        <p:nvSpPr>
          <p:cNvPr id="81929" name="Text Box 3"/>
          <p:cNvSpPr txBox="1">
            <a:spLocks noChangeArrowheads="1"/>
          </p:cNvSpPr>
          <p:nvPr/>
        </p:nvSpPr>
        <p:spPr bwMode="auto">
          <a:xfrm>
            <a:off x="2036764" y="1604964"/>
            <a:ext cx="5018087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>
              <a:buFontTx/>
              <a:buChar char="•"/>
            </a:pPr>
            <a:r>
              <a:rPr lang="sv-SE" sz="3600">
                <a:latin typeface="Times New Roman" pitchFamily="18" charset="0"/>
                <a:cs typeface="Times New Roman" pitchFamily="18" charset="0"/>
              </a:rPr>
              <a:t>Vidvinkel</a:t>
            </a:r>
          </a:p>
          <a:p>
            <a:pPr marL="352425" indent="-352425">
              <a:buFontTx/>
              <a:buChar char="•"/>
            </a:pPr>
            <a:endParaRPr lang="sv-SE" sz="3600">
              <a:latin typeface="Times New Roman" pitchFamily="18" charset="0"/>
              <a:cs typeface="Times New Roman" pitchFamily="18" charset="0"/>
            </a:endParaRPr>
          </a:p>
          <a:p>
            <a:pPr marL="352425" indent="-352425"/>
            <a:endParaRPr lang="sv-SE" sz="360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r>
              <a:rPr lang="sv-SE" sz="3600">
                <a:latin typeface="Times New Roman" pitchFamily="18" charset="0"/>
                <a:cs typeface="Times New Roman" pitchFamily="18" charset="0"/>
              </a:rPr>
              <a:t>Normal</a:t>
            </a:r>
          </a:p>
          <a:p>
            <a:pPr marL="352425" indent="-352425">
              <a:buFontTx/>
              <a:buChar char="•"/>
            </a:pPr>
            <a:endParaRPr lang="sv-SE" sz="360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endParaRPr lang="sv-SE" sz="360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r>
              <a:rPr lang="sv-SE" sz="3600">
                <a:latin typeface="Times New Roman" pitchFamily="18" charset="0"/>
                <a:cs typeface="Times New Roman" pitchFamily="18" charset="0"/>
              </a:rPr>
              <a:t>Tele</a:t>
            </a:r>
          </a:p>
          <a:p>
            <a:pPr marL="352425" indent="-352425"/>
            <a:endParaRPr lang="sv-SE" sz="36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1930" name="Group 6"/>
          <p:cNvGrpSpPr>
            <a:grpSpLocks/>
          </p:cNvGrpSpPr>
          <p:nvPr/>
        </p:nvGrpSpPr>
        <p:grpSpPr bwMode="auto">
          <a:xfrm>
            <a:off x="2879726" y="2420939"/>
            <a:ext cx="612775" cy="592137"/>
            <a:chOff x="1376" y="1423"/>
            <a:chExt cx="386" cy="373"/>
          </a:xfrm>
        </p:grpSpPr>
        <p:sp>
          <p:nvSpPr>
            <p:cNvPr id="81994" name="Rectangle 4"/>
            <p:cNvSpPr>
              <a:spLocks noChangeArrowheads="1"/>
            </p:cNvSpPr>
            <p:nvPr/>
          </p:nvSpPr>
          <p:spPr bwMode="auto">
            <a:xfrm>
              <a:off x="1565" y="1531"/>
              <a:ext cx="197" cy="1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95" name="Rectangle 5"/>
            <p:cNvSpPr>
              <a:spLocks noChangeArrowheads="1"/>
            </p:cNvSpPr>
            <p:nvPr/>
          </p:nvSpPr>
          <p:spPr bwMode="auto">
            <a:xfrm>
              <a:off x="1376" y="1423"/>
              <a:ext cx="183" cy="3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1931" name="Group 14"/>
          <p:cNvGrpSpPr>
            <a:grpSpLocks/>
          </p:cNvGrpSpPr>
          <p:nvPr/>
        </p:nvGrpSpPr>
        <p:grpSpPr bwMode="auto">
          <a:xfrm>
            <a:off x="5691188" y="5561014"/>
            <a:ext cx="609600" cy="839787"/>
            <a:chOff x="3845" y="1349"/>
            <a:chExt cx="384" cy="529"/>
          </a:xfrm>
        </p:grpSpPr>
        <p:sp>
          <p:nvSpPr>
            <p:cNvPr id="81987" name="Rectangle 11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88" name="Oval 7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89" name="Rectangle 8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90" name="Rectangle 9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91" name="Rectangle 10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92" name="Rectangle 12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93" name="Rectangle 13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1932" name="Line 16"/>
          <p:cNvSpPr>
            <a:spLocks noChangeShapeType="1"/>
          </p:cNvSpPr>
          <p:nvPr/>
        </p:nvSpPr>
        <p:spPr bwMode="auto">
          <a:xfrm flipV="1">
            <a:off x="3481389" y="1657351"/>
            <a:ext cx="2033587" cy="925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81933" name="Group 17"/>
          <p:cNvGrpSpPr>
            <a:grpSpLocks/>
          </p:cNvGrpSpPr>
          <p:nvPr/>
        </p:nvGrpSpPr>
        <p:grpSpPr bwMode="auto">
          <a:xfrm>
            <a:off x="5454650" y="2109789"/>
            <a:ext cx="609600" cy="839787"/>
            <a:chOff x="3845" y="1349"/>
            <a:chExt cx="384" cy="529"/>
          </a:xfrm>
        </p:grpSpPr>
        <p:sp>
          <p:nvSpPr>
            <p:cNvPr id="81980" name="Rectangle 18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81" name="Oval 19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82" name="Rectangle 20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83" name="Rectangle 21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84" name="Rectangle 22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85" name="Rectangle 23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86" name="Rectangle 24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1934" name="Line 25"/>
          <p:cNvSpPr>
            <a:spLocks noChangeShapeType="1"/>
          </p:cNvSpPr>
          <p:nvPr/>
        </p:nvSpPr>
        <p:spPr bwMode="auto">
          <a:xfrm>
            <a:off x="3481389" y="2841626"/>
            <a:ext cx="2033587" cy="925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81935" name="Group 26"/>
          <p:cNvGrpSpPr>
            <a:grpSpLocks/>
          </p:cNvGrpSpPr>
          <p:nvPr/>
        </p:nvGrpSpPr>
        <p:grpSpPr bwMode="auto">
          <a:xfrm>
            <a:off x="5465763" y="4038600"/>
            <a:ext cx="609600" cy="839788"/>
            <a:chOff x="3845" y="1349"/>
            <a:chExt cx="384" cy="529"/>
          </a:xfrm>
        </p:grpSpPr>
        <p:sp>
          <p:nvSpPr>
            <p:cNvPr id="81973" name="Rectangle 27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74" name="Oval 28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75" name="Rectangle 29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76" name="Rectangle 30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77" name="Rectangle 31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78" name="Rectangle 32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79" name="Rectangle 33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1936" name="Group 34"/>
          <p:cNvGrpSpPr>
            <a:grpSpLocks/>
          </p:cNvGrpSpPr>
          <p:nvPr/>
        </p:nvGrpSpPr>
        <p:grpSpPr bwMode="auto">
          <a:xfrm>
            <a:off x="8156576" y="2197100"/>
            <a:ext cx="276225" cy="495300"/>
            <a:chOff x="3845" y="1349"/>
            <a:chExt cx="384" cy="529"/>
          </a:xfrm>
        </p:grpSpPr>
        <p:sp>
          <p:nvSpPr>
            <p:cNvPr id="81966" name="Rectangle 35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67" name="Oval 36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68" name="Rectangle 37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69" name="Rectangle 38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70" name="Rectangle 39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71" name="Rectangle 40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72" name="Rectangle 41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1937" name="Group 42"/>
          <p:cNvGrpSpPr>
            <a:grpSpLocks/>
          </p:cNvGrpSpPr>
          <p:nvPr/>
        </p:nvGrpSpPr>
        <p:grpSpPr bwMode="auto">
          <a:xfrm>
            <a:off x="2870201" y="4186239"/>
            <a:ext cx="612775" cy="592137"/>
            <a:chOff x="1376" y="1423"/>
            <a:chExt cx="386" cy="373"/>
          </a:xfrm>
        </p:grpSpPr>
        <p:sp>
          <p:nvSpPr>
            <p:cNvPr id="81964" name="Rectangle 43"/>
            <p:cNvSpPr>
              <a:spLocks noChangeArrowheads="1"/>
            </p:cNvSpPr>
            <p:nvPr/>
          </p:nvSpPr>
          <p:spPr bwMode="auto">
            <a:xfrm>
              <a:off x="1565" y="1531"/>
              <a:ext cx="197" cy="1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65" name="Rectangle 44"/>
            <p:cNvSpPr>
              <a:spLocks noChangeArrowheads="1"/>
            </p:cNvSpPr>
            <p:nvPr/>
          </p:nvSpPr>
          <p:spPr bwMode="auto">
            <a:xfrm>
              <a:off x="1376" y="1423"/>
              <a:ext cx="183" cy="3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1938" name="Line 45"/>
          <p:cNvSpPr>
            <a:spLocks noChangeShapeType="1"/>
          </p:cNvSpPr>
          <p:nvPr/>
        </p:nvSpPr>
        <p:spPr bwMode="auto">
          <a:xfrm flipV="1">
            <a:off x="3482975" y="3778251"/>
            <a:ext cx="2452688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1939" name="Line 46"/>
          <p:cNvSpPr>
            <a:spLocks noChangeShapeType="1"/>
          </p:cNvSpPr>
          <p:nvPr/>
        </p:nvSpPr>
        <p:spPr bwMode="auto">
          <a:xfrm>
            <a:off x="3476625" y="4605339"/>
            <a:ext cx="2452688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81940" name="Group 48"/>
          <p:cNvGrpSpPr>
            <a:grpSpLocks/>
          </p:cNvGrpSpPr>
          <p:nvPr/>
        </p:nvGrpSpPr>
        <p:grpSpPr bwMode="auto">
          <a:xfrm>
            <a:off x="8004175" y="3865564"/>
            <a:ext cx="609600" cy="839787"/>
            <a:chOff x="3845" y="1349"/>
            <a:chExt cx="384" cy="529"/>
          </a:xfrm>
        </p:grpSpPr>
        <p:sp>
          <p:nvSpPr>
            <p:cNvPr id="81957" name="Rectangle 49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58" name="Oval 50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59" name="Rectangle 51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60" name="Rectangle 52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61" name="Rectangle 53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62" name="Rectangle 54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63" name="Rectangle 55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1941" name="Group 56"/>
          <p:cNvGrpSpPr>
            <a:grpSpLocks/>
          </p:cNvGrpSpPr>
          <p:nvPr/>
        </p:nvGrpSpPr>
        <p:grpSpPr bwMode="auto">
          <a:xfrm>
            <a:off x="2838451" y="5670550"/>
            <a:ext cx="612775" cy="592138"/>
            <a:chOff x="1376" y="1423"/>
            <a:chExt cx="386" cy="373"/>
          </a:xfrm>
        </p:grpSpPr>
        <p:sp>
          <p:nvSpPr>
            <p:cNvPr id="81955" name="Rectangle 57"/>
            <p:cNvSpPr>
              <a:spLocks noChangeArrowheads="1"/>
            </p:cNvSpPr>
            <p:nvPr/>
          </p:nvSpPr>
          <p:spPr bwMode="auto">
            <a:xfrm>
              <a:off x="1565" y="1531"/>
              <a:ext cx="197" cy="1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56" name="Rectangle 58"/>
            <p:cNvSpPr>
              <a:spLocks noChangeArrowheads="1"/>
            </p:cNvSpPr>
            <p:nvPr/>
          </p:nvSpPr>
          <p:spPr bwMode="auto">
            <a:xfrm>
              <a:off x="1376" y="1423"/>
              <a:ext cx="183" cy="3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1942" name="Line 59"/>
          <p:cNvSpPr>
            <a:spLocks noChangeShapeType="1"/>
          </p:cNvSpPr>
          <p:nvPr/>
        </p:nvSpPr>
        <p:spPr bwMode="auto">
          <a:xfrm flipV="1">
            <a:off x="3451225" y="5532438"/>
            <a:ext cx="2528888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1943" name="Line 60"/>
          <p:cNvSpPr>
            <a:spLocks noChangeShapeType="1"/>
          </p:cNvSpPr>
          <p:nvPr/>
        </p:nvSpPr>
        <p:spPr bwMode="auto">
          <a:xfrm>
            <a:off x="3444875" y="6092825"/>
            <a:ext cx="2528888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81944" name="Group 62"/>
          <p:cNvGrpSpPr>
            <a:grpSpLocks/>
          </p:cNvGrpSpPr>
          <p:nvPr/>
        </p:nvGrpSpPr>
        <p:grpSpPr bwMode="auto">
          <a:xfrm>
            <a:off x="7810501" y="5421314"/>
            <a:ext cx="942975" cy="1216025"/>
            <a:chOff x="3845" y="1349"/>
            <a:chExt cx="384" cy="529"/>
          </a:xfrm>
        </p:grpSpPr>
        <p:sp>
          <p:nvSpPr>
            <p:cNvPr id="81948" name="Rectangle 63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49" name="Oval 64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50" name="Rectangle 65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51" name="Rectangle 66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52" name="Rectangle 67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53" name="Rectangle 68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1954" name="Rectangle 69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1945" name="Rektangel 105"/>
          <p:cNvSpPr>
            <a:spLocks noChangeArrowheads="1"/>
          </p:cNvSpPr>
          <p:nvPr/>
        </p:nvSpPr>
        <p:spPr bwMode="auto">
          <a:xfrm>
            <a:off x="9239250" y="3740150"/>
            <a:ext cx="1117600" cy="29083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1946" name="Rektangel 106"/>
          <p:cNvSpPr>
            <a:spLocks noChangeArrowheads="1"/>
          </p:cNvSpPr>
          <p:nvPr/>
        </p:nvSpPr>
        <p:spPr bwMode="auto">
          <a:xfrm>
            <a:off x="6400800" y="5067300"/>
            <a:ext cx="920750" cy="15494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1947" name="Rektangel 108"/>
          <p:cNvSpPr>
            <a:spLocks noChangeArrowheads="1"/>
          </p:cNvSpPr>
          <p:nvPr/>
        </p:nvSpPr>
        <p:spPr bwMode="auto">
          <a:xfrm>
            <a:off x="7150100" y="5022850"/>
            <a:ext cx="2222500" cy="3683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5"/>
          <p:cNvSpPr>
            <a:spLocks noChangeAspect="1" noChangeArrowheads="1"/>
          </p:cNvSpPr>
          <p:nvPr/>
        </p:nvSpPr>
        <p:spPr bwMode="auto">
          <a:xfrm>
            <a:off x="7343776" y="1882775"/>
            <a:ext cx="1889125" cy="1258888"/>
          </a:xfrm>
          <a:prstGeom prst="rect">
            <a:avLst/>
          </a:prstGeom>
          <a:solidFill>
            <a:srgbClr val="D7E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grpSp>
        <p:nvGrpSpPr>
          <p:cNvPr id="82947" name="Grupp 4"/>
          <p:cNvGrpSpPr>
            <a:grpSpLocks/>
          </p:cNvGrpSpPr>
          <p:nvPr/>
        </p:nvGrpSpPr>
        <p:grpSpPr bwMode="auto">
          <a:xfrm>
            <a:off x="7702550" y="2025650"/>
            <a:ext cx="1295400" cy="501650"/>
            <a:chOff x="6337300" y="285750"/>
            <a:chExt cx="1295400" cy="501650"/>
          </a:xfrm>
        </p:grpSpPr>
        <p:sp>
          <p:nvSpPr>
            <p:cNvPr id="2" name="Rektangel 1"/>
            <p:cNvSpPr/>
            <p:nvPr/>
          </p:nvSpPr>
          <p:spPr bwMode="auto">
            <a:xfrm>
              <a:off x="6337300" y="285750"/>
              <a:ext cx="12954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3045" name="Rektangel 88"/>
            <p:cNvSpPr>
              <a:spLocks noChangeArrowheads="1"/>
            </p:cNvSpPr>
            <p:nvPr/>
          </p:nvSpPr>
          <p:spPr bwMode="auto">
            <a:xfrm>
              <a:off x="71945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46" name="Rektangel 89"/>
            <p:cNvSpPr>
              <a:spLocks noChangeArrowheads="1"/>
            </p:cNvSpPr>
            <p:nvPr/>
          </p:nvSpPr>
          <p:spPr bwMode="auto">
            <a:xfrm>
              <a:off x="6711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47" name="Rektangel 90"/>
            <p:cNvSpPr>
              <a:spLocks noChangeArrowheads="1"/>
            </p:cNvSpPr>
            <p:nvPr/>
          </p:nvSpPr>
          <p:spPr bwMode="auto">
            <a:xfrm>
              <a:off x="6965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48" name="Rektangel 91"/>
            <p:cNvSpPr>
              <a:spLocks noChangeArrowheads="1"/>
            </p:cNvSpPr>
            <p:nvPr/>
          </p:nvSpPr>
          <p:spPr bwMode="auto">
            <a:xfrm>
              <a:off x="74231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49" name="Rektangel 93"/>
            <p:cNvSpPr>
              <a:spLocks noChangeArrowheads="1"/>
            </p:cNvSpPr>
            <p:nvPr/>
          </p:nvSpPr>
          <p:spPr bwMode="auto">
            <a:xfrm>
              <a:off x="6457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50" name="Rektangel 94"/>
            <p:cNvSpPr>
              <a:spLocks noChangeArrowheads="1"/>
            </p:cNvSpPr>
            <p:nvPr/>
          </p:nvSpPr>
          <p:spPr bwMode="auto">
            <a:xfrm>
              <a:off x="71945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51" name="Rektangel 95"/>
            <p:cNvSpPr>
              <a:spLocks noChangeArrowheads="1"/>
            </p:cNvSpPr>
            <p:nvPr/>
          </p:nvSpPr>
          <p:spPr bwMode="auto">
            <a:xfrm>
              <a:off x="6711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52" name="Rektangel 96"/>
            <p:cNvSpPr>
              <a:spLocks noChangeArrowheads="1"/>
            </p:cNvSpPr>
            <p:nvPr/>
          </p:nvSpPr>
          <p:spPr bwMode="auto">
            <a:xfrm>
              <a:off x="6965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53" name="Rektangel 97"/>
            <p:cNvSpPr>
              <a:spLocks noChangeArrowheads="1"/>
            </p:cNvSpPr>
            <p:nvPr/>
          </p:nvSpPr>
          <p:spPr bwMode="auto">
            <a:xfrm>
              <a:off x="74231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54" name="Rektangel 98"/>
            <p:cNvSpPr>
              <a:spLocks noChangeArrowheads="1"/>
            </p:cNvSpPr>
            <p:nvPr/>
          </p:nvSpPr>
          <p:spPr bwMode="auto">
            <a:xfrm>
              <a:off x="6457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82948" name="Rectangle 61"/>
          <p:cNvSpPr>
            <a:spLocks noChangeAspect="1" noChangeArrowheads="1"/>
          </p:cNvSpPr>
          <p:nvPr/>
        </p:nvSpPr>
        <p:spPr bwMode="auto">
          <a:xfrm>
            <a:off x="7334251" y="5402264"/>
            <a:ext cx="1889125" cy="1258887"/>
          </a:xfrm>
          <a:prstGeom prst="rect">
            <a:avLst/>
          </a:prstGeom>
          <a:solidFill>
            <a:srgbClr val="D7E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grpSp>
        <p:nvGrpSpPr>
          <p:cNvPr id="82949" name="Grupp 113"/>
          <p:cNvGrpSpPr>
            <a:grpSpLocks/>
          </p:cNvGrpSpPr>
          <p:nvPr/>
        </p:nvGrpSpPr>
        <p:grpSpPr bwMode="auto">
          <a:xfrm>
            <a:off x="6438900" y="4635500"/>
            <a:ext cx="3835400" cy="1384300"/>
            <a:chOff x="6337300" y="285750"/>
            <a:chExt cx="1295400" cy="501650"/>
          </a:xfrm>
        </p:grpSpPr>
        <p:sp>
          <p:nvSpPr>
            <p:cNvPr id="115" name="Rektangel 114"/>
            <p:cNvSpPr/>
            <p:nvPr/>
          </p:nvSpPr>
          <p:spPr bwMode="auto">
            <a:xfrm>
              <a:off x="6337300" y="285750"/>
              <a:ext cx="1295400" cy="50165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3034" name="Rektangel 115"/>
            <p:cNvSpPr>
              <a:spLocks noChangeArrowheads="1"/>
            </p:cNvSpPr>
            <p:nvPr/>
          </p:nvSpPr>
          <p:spPr bwMode="auto">
            <a:xfrm>
              <a:off x="71945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35" name="Rektangel 116"/>
            <p:cNvSpPr>
              <a:spLocks noChangeArrowheads="1"/>
            </p:cNvSpPr>
            <p:nvPr/>
          </p:nvSpPr>
          <p:spPr bwMode="auto">
            <a:xfrm>
              <a:off x="6711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36" name="Rektangel 117"/>
            <p:cNvSpPr>
              <a:spLocks noChangeArrowheads="1"/>
            </p:cNvSpPr>
            <p:nvPr/>
          </p:nvSpPr>
          <p:spPr bwMode="auto">
            <a:xfrm>
              <a:off x="6965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37" name="Rektangel 118"/>
            <p:cNvSpPr>
              <a:spLocks noChangeArrowheads="1"/>
            </p:cNvSpPr>
            <p:nvPr/>
          </p:nvSpPr>
          <p:spPr bwMode="auto">
            <a:xfrm>
              <a:off x="74231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38" name="Rektangel 119"/>
            <p:cNvSpPr>
              <a:spLocks noChangeArrowheads="1"/>
            </p:cNvSpPr>
            <p:nvPr/>
          </p:nvSpPr>
          <p:spPr bwMode="auto">
            <a:xfrm>
              <a:off x="6457950" y="34925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39" name="Rektangel 120"/>
            <p:cNvSpPr>
              <a:spLocks noChangeArrowheads="1"/>
            </p:cNvSpPr>
            <p:nvPr/>
          </p:nvSpPr>
          <p:spPr bwMode="auto">
            <a:xfrm>
              <a:off x="71945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40" name="Rektangel 121"/>
            <p:cNvSpPr>
              <a:spLocks noChangeArrowheads="1"/>
            </p:cNvSpPr>
            <p:nvPr/>
          </p:nvSpPr>
          <p:spPr bwMode="auto">
            <a:xfrm>
              <a:off x="6711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41" name="Rektangel 122"/>
            <p:cNvSpPr>
              <a:spLocks noChangeArrowheads="1"/>
            </p:cNvSpPr>
            <p:nvPr/>
          </p:nvSpPr>
          <p:spPr bwMode="auto">
            <a:xfrm>
              <a:off x="6965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42" name="Rektangel 123"/>
            <p:cNvSpPr>
              <a:spLocks noChangeArrowheads="1"/>
            </p:cNvSpPr>
            <p:nvPr/>
          </p:nvSpPr>
          <p:spPr bwMode="auto">
            <a:xfrm>
              <a:off x="74231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3043" name="Rektangel 124"/>
            <p:cNvSpPr>
              <a:spLocks noChangeArrowheads="1"/>
            </p:cNvSpPr>
            <p:nvPr/>
          </p:nvSpPr>
          <p:spPr bwMode="auto">
            <a:xfrm>
              <a:off x="6457950" y="546100"/>
              <a:ext cx="133350" cy="1524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</p:grpSp>
      <p:sp>
        <p:nvSpPr>
          <p:cNvPr id="82950" name="Text Box 2"/>
          <p:cNvSpPr txBox="1">
            <a:spLocks noChangeArrowheads="1"/>
          </p:cNvSpPr>
          <p:nvPr/>
        </p:nvSpPr>
        <p:spPr bwMode="auto">
          <a:xfrm>
            <a:off x="805524" y="449191"/>
            <a:ext cx="8775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4000" b="1" dirty="0">
                <a:latin typeface="Times New Roman" pitchFamily="18" charset="0"/>
                <a:cs typeface="Times New Roman" pitchFamily="18" charset="0"/>
              </a:rPr>
              <a:t>Olika brännvidder ger olika perspektiv</a:t>
            </a:r>
          </a:p>
        </p:txBody>
      </p:sp>
      <p:sp>
        <p:nvSpPr>
          <p:cNvPr id="82951" name="Text Box 3"/>
          <p:cNvSpPr txBox="1">
            <a:spLocks noChangeArrowheads="1"/>
          </p:cNvSpPr>
          <p:nvPr/>
        </p:nvSpPr>
        <p:spPr bwMode="auto">
          <a:xfrm>
            <a:off x="2360614" y="1528764"/>
            <a:ext cx="45354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>
              <a:buFontTx/>
              <a:buChar char="•"/>
            </a:pPr>
            <a:r>
              <a:rPr lang="sv-SE" sz="3600">
                <a:latin typeface="Times New Roman" pitchFamily="18" charset="0"/>
                <a:cs typeface="Times New Roman" pitchFamily="18" charset="0"/>
              </a:rPr>
              <a:t>Vidvinkel</a:t>
            </a:r>
          </a:p>
          <a:p>
            <a:pPr marL="352425" indent="-352425">
              <a:buFontTx/>
              <a:buChar char="•"/>
            </a:pPr>
            <a:endParaRPr lang="sv-SE" sz="3600">
              <a:latin typeface="Times New Roman" pitchFamily="18" charset="0"/>
              <a:cs typeface="Times New Roman" pitchFamily="18" charset="0"/>
            </a:endParaRPr>
          </a:p>
          <a:p>
            <a:pPr marL="352425" indent="-352425"/>
            <a:endParaRPr lang="sv-SE" sz="360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r>
              <a:rPr lang="sv-SE" sz="3600">
                <a:latin typeface="Times New Roman" pitchFamily="18" charset="0"/>
                <a:cs typeface="Times New Roman" pitchFamily="18" charset="0"/>
              </a:rPr>
              <a:t>Normal</a:t>
            </a:r>
          </a:p>
          <a:p>
            <a:pPr marL="352425" indent="-352425">
              <a:buFontTx/>
              <a:buChar char="•"/>
            </a:pPr>
            <a:endParaRPr lang="sv-SE" sz="360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endParaRPr lang="sv-SE" sz="360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r>
              <a:rPr lang="sv-SE" sz="3600">
                <a:latin typeface="Times New Roman" pitchFamily="18" charset="0"/>
                <a:cs typeface="Times New Roman" pitchFamily="18" charset="0"/>
              </a:rPr>
              <a:t>Tele</a:t>
            </a:r>
          </a:p>
          <a:p>
            <a:pPr marL="352425" indent="-352425"/>
            <a:endParaRPr lang="sv-SE" sz="36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2952" name="Group 6"/>
          <p:cNvGrpSpPr>
            <a:grpSpLocks/>
          </p:cNvGrpSpPr>
          <p:nvPr/>
        </p:nvGrpSpPr>
        <p:grpSpPr bwMode="auto">
          <a:xfrm>
            <a:off x="2879726" y="2420939"/>
            <a:ext cx="612775" cy="592137"/>
            <a:chOff x="1376" y="1423"/>
            <a:chExt cx="386" cy="373"/>
          </a:xfrm>
        </p:grpSpPr>
        <p:sp>
          <p:nvSpPr>
            <p:cNvPr id="83031" name="Rectangle 4"/>
            <p:cNvSpPr>
              <a:spLocks noChangeArrowheads="1"/>
            </p:cNvSpPr>
            <p:nvPr/>
          </p:nvSpPr>
          <p:spPr bwMode="auto">
            <a:xfrm>
              <a:off x="1565" y="1531"/>
              <a:ext cx="197" cy="1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32" name="Rectangle 5"/>
            <p:cNvSpPr>
              <a:spLocks noChangeArrowheads="1"/>
            </p:cNvSpPr>
            <p:nvPr/>
          </p:nvSpPr>
          <p:spPr bwMode="auto">
            <a:xfrm>
              <a:off x="1376" y="1423"/>
              <a:ext cx="183" cy="3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2953" name="Group 14"/>
          <p:cNvGrpSpPr>
            <a:grpSpLocks/>
          </p:cNvGrpSpPr>
          <p:nvPr/>
        </p:nvGrpSpPr>
        <p:grpSpPr bwMode="auto">
          <a:xfrm>
            <a:off x="5691188" y="5561014"/>
            <a:ext cx="609600" cy="839787"/>
            <a:chOff x="3845" y="1349"/>
            <a:chExt cx="384" cy="529"/>
          </a:xfrm>
        </p:grpSpPr>
        <p:sp>
          <p:nvSpPr>
            <p:cNvPr id="83024" name="Rectangle 11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25" name="Oval 7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26" name="Rectangle 8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27" name="Rectangle 9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28" name="Rectangle 10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29" name="Rectangle 12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30" name="Rectangle 13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2954" name="Line 16"/>
          <p:cNvSpPr>
            <a:spLocks noChangeShapeType="1"/>
          </p:cNvSpPr>
          <p:nvPr/>
        </p:nvSpPr>
        <p:spPr bwMode="auto">
          <a:xfrm flipV="1">
            <a:off x="3481389" y="1657351"/>
            <a:ext cx="2033587" cy="925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82955" name="Group 17"/>
          <p:cNvGrpSpPr>
            <a:grpSpLocks/>
          </p:cNvGrpSpPr>
          <p:nvPr/>
        </p:nvGrpSpPr>
        <p:grpSpPr bwMode="auto">
          <a:xfrm>
            <a:off x="3924300" y="2274889"/>
            <a:ext cx="609600" cy="839787"/>
            <a:chOff x="3845" y="1349"/>
            <a:chExt cx="384" cy="529"/>
          </a:xfrm>
        </p:grpSpPr>
        <p:sp>
          <p:nvSpPr>
            <p:cNvPr id="83017" name="Rectangle 18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18" name="Oval 19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19" name="Rectangle 20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20" name="Rectangle 21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21" name="Rectangle 22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22" name="Rectangle 23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23" name="Rectangle 24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2956" name="Line 25"/>
          <p:cNvSpPr>
            <a:spLocks noChangeShapeType="1"/>
          </p:cNvSpPr>
          <p:nvPr/>
        </p:nvSpPr>
        <p:spPr bwMode="auto">
          <a:xfrm>
            <a:off x="3481389" y="2841626"/>
            <a:ext cx="2033587" cy="925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82957" name="Group 26"/>
          <p:cNvGrpSpPr>
            <a:grpSpLocks/>
          </p:cNvGrpSpPr>
          <p:nvPr/>
        </p:nvGrpSpPr>
        <p:grpSpPr bwMode="auto">
          <a:xfrm>
            <a:off x="4519613" y="4057650"/>
            <a:ext cx="609600" cy="839788"/>
            <a:chOff x="3845" y="1349"/>
            <a:chExt cx="384" cy="529"/>
          </a:xfrm>
        </p:grpSpPr>
        <p:sp>
          <p:nvSpPr>
            <p:cNvPr id="83010" name="Rectangle 27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11" name="Oval 28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12" name="Rectangle 29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13" name="Rectangle 30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14" name="Rectangle 31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15" name="Rectangle 32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16" name="Rectangle 33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2958" name="Group 42"/>
          <p:cNvGrpSpPr>
            <a:grpSpLocks/>
          </p:cNvGrpSpPr>
          <p:nvPr/>
        </p:nvGrpSpPr>
        <p:grpSpPr bwMode="auto">
          <a:xfrm>
            <a:off x="2870201" y="4186239"/>
            <a:ext cx="612775" cy="592137"/>
            <a:chOff x="1376" y="1423"/>
            <a:chExt cx="386" cy="373"/>
          </a:xfrm>
        </p:grpSpPr>
        <p:sp>
          <p:nvSpPr>
            <p:cNvPr id="83008" name="Rectangle 43"/>
            <p:cNvSpPr>
              <a:spLocks noChangeArrowheads="1"/>
            </p:cNvSpPr>
            <p:nvPr/>
          </p:nvSpPr>
          <p:spPr bwMode="auto">
            <a:xfrm>
              <a:off x="1565" y="1531"/>
              <a:ext cx="197" cy="1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09" name="Rectangle 44"/>
            <p:cNvSpPr>
              <a:spLocks noChangeArrowheads="1"/>
            </p:cNvSpPr>
            <p:nvPr/>
          </p:nvSpPr>
          <p:spPr bwMode="auto">
            <a:xfrm>
              <a:off x="1376" y="1423"/>
              <a:ext cx="183" cy="3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2959" name="Line 45"/>
          <p:cNvSpPr>
            <a:spLocks noChangeShapeType="1"/>
          </p:cNvSpPr>
          <p:nvPr/>
        </p:nvSpPr>
        <p:spPr bwMode="auto">
          <a:xfrm flipV="1">
            <a:off x="3482975" y="3778251"/>
            <a:ext cx="2452688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2960" name="Line 46"/>
          <p:cNvSpPr>
            <a:spLocks noChangeShapeType="1"/>
          </p:cNvSpPr>
          <p:nvPr/>
        </p:nvSpPr>
        <p:spPr bwMode="auto">
          <a:xfrm>
            <a:off x="3476625" y="4605339"/>
            <a:ext cx="2452688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2961" name="Rectangle 47"/>
          <p:cNvSpPr>
            <a:spLocks noChangeAspect="1" noChangeArrowheads="1"/>
          </p:cNvSpPr>
          <p:nvPr/>
        </p:nvSpPr>
        <p:spPr bwMode="auto">
          <a:xfrm>
            <a:off x="7312026" y="3700464"/>
            <a:ext cx="1889125" cy="1258887"/>
          </a:xfrm>
          <a:prstGeom prst="rect">
            <a:avLst/>
          </a:prstGeom>
          <a:solidFill>
            <a:srgbClr val="D7E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grpSp>
        <p:nvGrpSpPr>
          <p:cNvPr id="82962" name="Group 56"/>
          <p:cNvGrpSpPr>
            <a:grpSpLocks/>
          </p:cNvGrpSpPr>
          <p:nvPr/>
        </p:nvGrpSpPr>
        <p:grpSpPr bwMode="auto">
          <a:xfrm>
            <a:off x="2838451" y="5670550"/>
            <a:ext cx="612775" cy="592138"/>
            <a:chOff x="1376" y="1423"/>
            <a:chExt cx="386" cy="373"/>
          </a:xfrm>
        </p:grpSpPr>
        <p:sp>
          <p:nvSpPr>
            <p:cNvPr id="83006" name="Rectangle 57"/>
            <p:cNvSpPr>
              <a:spLocks noChangeArrowheads="1"/>
            </p:cNvSpPr>
            <p:nvPr/>
          </p:nvSpPr>
          <p:spPr bwMode="auto">
            <a:xfrm>
              <a:off x="1565" y="1531"/>
              <a:ext cx="197" cy="1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07" name="Rectangle 58"/>
            <p:cNvSpPr>
              <a:spLocks noChangeArrowheads="1"/>
            </p:cNvSpPr>
            <p:nvPr/>
          </p:nvSpPr>
          <p:spPr bwMode="auto">
            <a:xfrm>
              <a:off x="1376" y="1423"/>
              <a:ext cx="183" cy="3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2963" name="Line 59"/>
          <p:cNvSpPr>
            <a:spLocks noChangeShapeType="1"/>
          </p:cNvSpPr>
          <p:nvPr/>
        </p:nvSpPr>
        <p:spPr bwMode="auto">
          <a:xfrm flipV="1">
            <a:off x="3451225" y="5532438"/>
            <a:ext cx="2528888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2964" name="Line 60"/>
          <p:cNvSpPr>
            <a:spLocks noChangeShapeType="1"/>
          </p:cNvSpPr>
          <p:nvPr/>
        </p:nvSpPr>
        <p:spPr bwMode="auto">
          <a:xfrm>
            <a:off x="3444875" y="6092825"/>
            <a:ext cx="2528888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82965" name="Group 62"/>
          <p:cNvGrpSpPr>
            <a:grpSpLocks/>
          </p:cNvGrpSpPr>
          <p:nvPr/>
        </p:nvGrpSpPr>
        <p:grpSpPr bwMode="auto">
          <a:xfrm>
            <a:off x="7810501" y="5421314"/>
            <a:ext cx="942975" cy="1216025"/>
            <a:chOff x="3845" y="1349"/>
            <a:chExt cx="384" cy="529"/>
          </a:xfrm>
        </p:grpSpPr>
        <p:sp>
          <p:nvSpPr>
            <p:cNvPr id="82999" name="Rectangle 63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00" name="Oval 64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01" name="Rectangle 65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02" name="Rectangle 66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03" name="Rectangle 67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04" name="Rectangle 68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005" name="Rectangle 69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2966" name="Group 62"/>
          <p:cNvGrpSpPr>
            <a:grpSpLocks/>
          </p:cNvGrpSpPr>
          <p:nvPr/>
        </p:nvGrpSpPr>
        <p:grpSpPr bwMode="auto">
          <a:xfrm>
            <a:off x="7816851" y="1903414"/>
            <a:ext cx="942975" cy="1216025"/>
            <a:chOff x="3845" y="1349"/>
            <a:chExt cx="384" cy="529"/>
          </a:xfrm>
        </p:grpSpPr>
        <p:sp>
          <p:nvSpPr>
            <p:cNvPr id="82992" name="Rectangle 63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93" name="Oval 64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94" name="Rectangle 65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95" name="Rectangle 66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96" name="Rectangle 67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97" name="Rectangle 68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98" name="Rectangle 69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2967" name="Grupp 5"/>
          <p:cNvGrpSpPr>
            <a:grpSpLocks/>
          </p:cNvGrpSpPr>
          <p:nvPr/>
        </p:nvGrpSpPr>
        <p:grpSpPr bwMode="auto">
          <a:xfrm>
            <a:off x="7124700" y="3644901"/>
            <a:ext cx="2501900" cy="1008063"/>
            <a:chOff x="6165850" y="3886200"/>
            <a:chExt cx="2448000" cy="1008000"/>
          </a:xfrm>
        </p:grpSpPr>
        <p:grpSp>
          <p:nvGrpSpPr>
            <p:cNvPr id="82980" name="Grupp 101"/>
            <p:cNvGrpSpPr>
              <a:grpSpLocks/>
            </p:cNvGrpSpPr>
            <p:nvPr/>
          </p:nvGrpSpPr>
          <p:grpSpPr bwMode="auto">
            <a:xfrm>
              <a:off x="6165850" y="3886200"/>
              <a:ext cx="2448000" cy="1008000"/>
              <a:chOff x="6337300" y="285750"/>
              <a:chExt cx="2448000" cy="1008000"/>
            </a:xfrm>
          </p:grpSpPr>
          <p:sp>
            <p:nvSpPr>
              <p:cNvPr id="103" name="Rektangel 102"/>
              <p:cNvSpPr/>
              <p:nvPr/>
            </p:nvSpPr>
            <p:spPr bwMode="auto">
              <a:xfrm>
                <a:off x="6337300" y="285750"/>
                <a:ext cx="2448000" cy="1008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sv-SE"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82987" name="Rektangel 108"/>
              <p:cNvSpPr>
                <a:spLocks noChangeArrowheads="1"/>
              </p:cNvSpPr>
              <p:nvPr/>
            </p:nvSpPr>
            <p:spPr bwMode="auto">
              <a:xfrm>
                <a:off x="7899400" y="800100"/>
                <a:ext cx="288000" cy="360000"/>
              </a:xfrm>
              <a:prstGeom prst="rect">
                <a:avLst/>
              </a:prstGeom>
              <a:solidFill>
                <a:srgbClr val="D8CE1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2988" name="Rektangel 109"/>
              <p:cNvSpPr>
                <a:spLocks noChangeArrowheads="1"/>
              </p:cNvSpPr>
              <p:nvPr/>
            </p:nvSpPr>
            <p:spPr bwMode="auto">
              <a:xfrm>
                <a:off x="6940550" y="787400"/>
                <a:ext cx="288000" cy="360000"/>
              </a:xfrm>
              <a:prstGeom prst="rect">
                <a:avLst/>
              </a:prstGeom>
              <a:solidFill>
                <a:srgbClr val="D8CE1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2989" name="Rektangel 110"/>
              <p:cNvSpPr>
                <a:spLocks noChangeArrowheads="1"/>
              </p:cNvSpPr>
              <p:nvPr/>
            </p:nvSpPr>
            <p:spPr bwMode="auto">
              <a:xfrm>
                <a:off x="7429500" y="793750"/>
                <a:ext cx="288000" cy="360000"/>
              </a:xfrm>
              <a:prstGeom prst="rect">
                <a:avLst/>
              </a:prstGeom>
              <a:solidFill>
                <a:srgbClr val="D8CE1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2990" name="Rektangel 111"/>
              <p:cNvSpPr>
                <a:spLocks noChangeArrowheads="1"/>
              </p:cNvSpPr>
              <p:nvPr/>
            </p:nvSpPr>
            <p:spPr bwMode="auto">
              <a:xfrm>
                <a:off x="8312150" y="787400"/>
                <a:ext cx="288000" cy="360000"/>
              </a:xfrm>
              <a:prstGeom prst="rect">
                <a:avLst/>
              </a:prstGeom>
              <a:solidFill>
                <a:srgbClr val="D8CE1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  <p:sp>
            <p:nvSpPr>
              <p:cNvPr id="82991" name="Rektangel 112"/>
              <p:cNvSpPr>
                <a:spLocks noChangeArrowheads="1"/>
              </p:cNvSpPr>
              <p:nvPr/>
            </p:nvSpPr>
            <p:spPr bwMode="auto">
              <a:xfrm>
                <a:off x="6464300" y="793750"/>
                <a:ext cx="288000" cy="360000"/>
              </a:xfrm>
              <a:prstGeom prst="rect">
                <a:avLst/>
              </a:prstGeom>
              <a:solidFill>
                <a:srgbClr val="D8CE15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v-SE"/>
              </a:p>
            </p:txBody>
          </p:sp>
        </p:grpSp>
        <p:sp>
          <p:nvSpPr>
            <p:cNvPr id="82981" name="Rektangel 125"/>
            <p:cNvSpPr>
              <a:spLocks noChangeArrowheads="1"/>
            </p:cNvSpPr>
            <p:nvPr/>
          </p:nvSpPr>
          <p:spPr bwMode="auto">
            <a:xfrm>
              <a:off x="7721600" y="3956050"/>
              <a:ext cx="288000" cy="3600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982" name="Rektangel 126"/>
            <p:cNvSpPr>
              <a:spLocks noChangeArrowheads="1"/>
            </p:cNvSpPr>
            <p:nvPr/>
          </p:nvSpPr>
          <p:spPr bwMode="auto">
            <a:xfrm>
              <a:off x="6762750" y="3943350"/>
              <a:ext cx="288000" cy="3600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983" name="Rektangel 127"/>
            <p:cNvSpPr>
              <a:spLocks noChangeArrowheads="1"/>
            </p:cNvSpPr>
            <p:nvPr/>
          </p:nvSpPr>
          <p:spPr bwMode="auto">
            <a:xfrm>
              <a:off x="7251700" y="3949700"/>
              <a:ext cx="288000" cy="3600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984" name="Rektangel 128"/>
            <p:cNvSpPr>
              <a:spLocks noChangeArrowheads="1"/>
            </p:cNvSpPr>
            <p:nvPr/>
          </p:nvSpPr>
          <p:spPr bwMode="auto">
            <a:xfrm>
              <a:off x="8134350" y="3943350"/>
              <a:ext cx="288000" cy="3600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82985" name="Rektangel 129"/>
            <p:cNvSpPr>
              <a:spLocks noChangeArrowheads="1"/>
            </p:cNvSpPr>
            <p:nvPr/>
          </p:nvSpPr>
          <p:spPr bwMode="auto">
            <a:xfrm>
              <a:off x="6286500" y="3949700"/>
              <a:ext cx="288000" cy="360000"/>
            </a:xfrm>
            <a:prstGeom prst="rect">
              <a:avLst/>
            </a:prstGeom>
            <a:solidFill>
              <a:srgbClr val="D8CE1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</p:grpSp>
      <p:grpSp>
        <p:nvGrpSpPr>
          <p:cNvPr id="82968" name="Group 62"/>
          <p:cNvGrpSpPr>
            <a:grpSpLocks/>
          </p:cNvGrpSpPr>
          <p:nvPr/>
        </p:nvGrpSpPr>
        <p:grpSpPr bwMode="auto">
          <a:xfrm>
            <a:off x="7867651" y="3719514"/>
            <a:ext cx="942975" cy="1216025"/>
            <a:chOff x="3845" y="1349"/>
            <a:chExt cx="384" cy="529"/>
          </a:xfrm>
        </p:grpSpPr>
        <p:sp>
          <p:nvSpPr>
            <p:cNvPr id="82973" name="Rectangle 63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74" name="Oval 64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75" name="Rectangle 65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76" name="Rectangle 66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77" name="Rectangle 67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78" name="Rectangle 68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2979" name="Rectangle 69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7" name="Ram 6"/>
          <p:cNvSpPr/>
          <p:nvPr/>
        </p:nvSpPr>
        <p:spPr bwMode="auto">
          <a:xfrm>
            <a:off x="7073900" y="3409950"/>
            <a:ext cx="2355850" cy="1784350"/>
          </a:xfrm>
          <a:prstGeom prst="frame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sv-SE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2970" name="Rektangel 7"/>
          <p:cNvSpPr>
            <a:spLocks noChangeArrowheads="1"/>
          </p:cNvSpPr>
          <p:nvPr/>
        </p:nvSpPr>
        <p:spPr bwMode="auto">
          <a:xfrm>
            <a:off x="9239250" y="3282950"/>
            <a:ext cx="1117600" cy="29083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2971" name="Rektangel 133"/>
          <p:cNvSpPr>
            <a:spLocks noChangeArrowheads="1"/>
          </p:cNvSpPr>
          <p:nvPr/>
        </p:nvSpPr>
        <p:spPr bwMode="auto">
          <a:xfrm>
            <a:off x="6203950" y="3562350"/>
            <a:ext cx="1117600" cy="29083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2972" name="Rektangel 134"/>
          <p:cNvSpPr>
            <a:spLocks noChangeArrowheads="1"/>
          </p:cNvSpPr>
          <p:nvPr/>
        </p:nvSpPr>
        <p:spPr bwMode="auto">
          <a:xfrm>
            <a:off x="7124700" y="5029200"/>
            <a:ext cx="2457450" cy="32385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llt om kamerors sensorstorlekar | Scandinavian Photo">
            <a:extLst>
              <a:ext uri="{FF2B5EF4-FFF2-40B4-BE49-F238E27FC236}">
                <a16:creationId xmlns:a16="http://schemas.microsoft.com/office/drawing/2014/main" id="{E8AEAA94-58E4-808B-2404-2A1C559E2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" y="3933261"/>
            <a:ext cx="12192000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4" name="Text Box 3"/>
          <p:cNvSpPr txBox="1">
            <a:spLocks noChangeArrowheads="1"/>
          </p:cNvSpPr>
          <p:nvPr/>
        </p:nvSpPr>
        <p:spPr bwMode="auto">
          <a:xfrm>
            <a:off x="1" y="238756"/>
            <a:ext cx="12192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v-SE" sz="4800" b="1" dirty="0">
                <a:latin typeface="Times New Roman" pitchFamily="18" charset="0"/>
                <a:cs typeface="Times New Roman" pitchFamily="18" charset="0"/>
              </a:rPr>
              <a:t>Olika sensorstorlekar påverkar brännvidden</a:t>
            </a:r>
          </a:p>
        </p:txBody>
      </p:sp>
      <p:sp>
        <p:nvSpPr>
          <p:cNvPr id="84996" name="Text Box 74"/>
          <p:cNvSpPr txBox="1">
            <a:spLocks noChangeArrowheads="1"/>
          </p:cNvSpPr>
          <p:nvPr/>
        </p:nvSpPr>
        <p:spPr bwMode="auto">
          <a:xfrm>
            <a:off x="1392997" y="1361461"/>
            <a:ext cx="9406005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itchFamily="18" charset="0"/>
                <a:cs typeface="Times New Roman" pitchFamily="18" charset="0"/>
              </a:rPr>
              <a:t>APS-C-sensor ger 1,6 x brännviddsförlängning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itchFamily="18" charset="0"/>
                <a:cs typeface="Times New Roman" pitchFamily="18" charset="0"/>
              </a:rPr>
              <a:t>fullformatskamera ger motsvarande brännvidd som i småbildsformat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itchFamily="18" charset="0"/>
                <a:cs typeface="Times New Roman" pitchFamily="18" charset="0"/>
              </a:rPr>
              <a:t>Mellanformat ger kortare brännvidd beroende på sensorstorlek</a:t>
            </a:r>
            <a:endParaRPr lang="sv-SE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spect="1" noChangeArrowheads="1"/>
          </p:cNvSpPr>
          <p:nvPr/>
        </p:nvSpPr>
        <p:spPr bwMode="auto">
          <a:xfrm>
            <a:off x="7343776" y="1882775"/>
            <a:ext cx="1889125" cy="1258888"/>
          </a:xfrm>
          <a:prstGeom prst="rect">
            <a:avLst/>
          </a:prstGeom>
          <a:solidFill>
            <a:srgbClr val="D7E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912939" y="180976"/>
            <a:ext cx="8593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>
                <a:latin typeface="Times New Roman" pitchFamily="18" charset="0"/>
                <a:cs typeface="Times New Roman" pitchFamily="18" charset="0"/>
              </a:rPr>
              <a:t>1,6 x brännviddsförlängning</a:t>
            </a: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2036763" y="1763713"/>
            <a:ext cx="8069262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>
              <a:buFontTx/>
              <a:buChar char="•"/>
            </a:pPr>
            <a:r>
              <a:rPr lang="sv-SE" sz="3200">
                <a:latin typeface="Times New Roman" pitchFamily="18" charset="0"/>
                <a:cs typeface="Times New Roman" pitchFamily="18" charset="0"/>
              </a:rPr>
              <a:t>Vidvinkel</a:t>
            </a:r>
          </a:p>
          <a:p>
            <a:pPr marL="352425" indent="-352425">
              <a:buFontTx/>
              <a:buChar char="•"/>
            </a:pPr>
            <a:endParaRPr lang="sv-SE" sz="3200">
              <a:latin typeface="Times New Roman" pitchFamily="18" charset="0"/>
              <a:cs typeface="Times New Roman" pitchFamily="18" charset="0"/>
            </a:endParaRPr>
          </a:p>
          <a:p>
            <a:pPr marL="352425" indent="-352425"/>
            <a:endParaRPr lang="sv-SE" sz="320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r>
              <a:rPr lang="sv-SE" sz="3200">
                <a:latin typeface="Times New Roman" pitchFamily="18" charset="0"/>
                <a:cs typeface="Times New Roman" pitchFamily="18" charset="0"/>
              </a:rPr>
              <a:t>Normal</a:t>
            </a:r>
          </a:p>
          <a:p>
            <a:pPr marL="352425" indent="-352425">
              <a:buFontTx/>
              <a:buChar char="•"/>
            </a:pPr>
            <a:endParaRPr lang="sv-SE" sz="320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endParaRPr lang="sv-SE" sz="320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r>
              <a:rPr lang="sv-SE" sz="3200">
                <a:latin typeface="Times New Roman" pitchFamily="18" charset="0"/>
                <a:cs typeface="Times New Roman" pitchFamily="18" charset="0"/>
              </a:rPr>
              <a:t>Tele</a:t>
            </a:r>
          </a:p>
          <a:p>
            <a:pPr marL="352425" indent="-352425"/>
            <a:endParaRPr lang="sv-SE" sz="320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3973" name="Group 5"/>
          <p:cNvGrpSpPr>
            <a:grpSpLocks/>
          </p:cNvGrpSpPr>
          <p:nvPr/>
        </p:nvGrpSpPr>
        <p:grpSpPr bwMode="auto">
          <a:xfrm>
            <a:off x="2879726" y="2420939"/>
            <a:ext cx="612775" cy="592137"/>
            <a:chOff x="1376" y="1423"/>
            <a:chExt cx="386" cy="373"/>
          </a:xfrm>
        </p:grpSpPr>
        <p:sp>
          <p:nvSpPr>
            <p:cNvPr id="84039" name="Rectangle 6"/>
            <p:cNvSpPr>
              <a:spLocks noChangeArrowheads="1"/>
            </p:cNvSpPr>
            <p:nvPr/>
          </p:nvSpPr>
          <p:spPr bwMode="auto">
            <a:xfrm>
              <a:off x="1565" y="1531"/>
              <a:ext cx="197" cy="1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40" name="Rectangle 7"/>
            <p:cNvSpPr>
              <a:spLocks noChangeArrowheads="1"/>
            </p:cNvSpPr>
            <p:nvPr/>
          </p:nvSpPr>
          <p:spPr bwMode="auto">
            <a:xfrm>
              <a:off x="1376" y="1423"/>
              <a:ext cx="183" cy="3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3974" name="Group 8"/>
          <p:cNvGrpSpPr>
            <a:grpSpLocks/>
          </p:cNvGrpSpPr>
          <p:nvPr/>
        </p:nvGrpSpPr>
        <p:grpSpPr bwMode="auto">
          <a:xfrm>
            <a:off x="5691188" y="5561014"/>
            <a:ext cx="609600" cy="839787"/>
            <a:chOff x="3845" y="1349"/>
            <a:chExt cx="384" cy="529"/>
          </a:xfrm>
        </p:grpSpPr>
        <p:sp>
          <p:nvSpPr>
            <p:cNvPr id="84032" name="Rectangle 9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33" name="Oval 10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34" name="Rectangle 11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35" name="Rectangle 12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36" name="Rectangle 13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37" name="Rectangle 14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38" name="Rectangle 15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3975" name="Line 16"/>
          <p:cNvSpPr>
            <a:spLocks noChangeShapeType="1"/>
          </p:cNvSpPr>
          <p:nvPr/>
        </p:nvSpPr>
        <p:spPr bwMode="auto">
          <a:xfrm flipV="1">
            <a:off x="3481389" y="1657351"/>
            <a:ext cx="2033587" cy="925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83976" name="Group 17"/>
          <p:cNvGrpSpPr>
            <a:grpSpLocks/>
          </p:cNvGrpSpPr>
          <p:nvPr/>
        </p:nvGrpSpPr>
        <p:grpSpPr bwMode="auto">
          <a:xfrm>
            <a:off x="5454650" y="2109789"/>
            <a:ext cx="609600" cy="839787"/>
            <a:chOff x="3845" y="1349"/>
            <a:chExt cx="384" cy="529"/>
          </a:xfrm>
        </p:grpSpPr>
        <p:sp>
          <p:nvSpPr>
            <p:cNvPr id="84025" name="Rectangle 18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26" name="Oval 19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27" name="Rectangle 20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28" name="Rectangle 21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29" name="Rectangle 22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30" name="Rectangle 23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31" name="Rectangle 24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3977" name="Line 25"/>
          <p:cNvSpPr>
            <a:spLocks noChangeShapeType="1"/>
          </p:cNvSpPr>
          <p:nvPr/>
        </p:nvSpPr>
        <p:spPr bwMode="auto">
          <a:xfrm>
            <a:off x="3481389" y="2841626"/>
            <a:ext cx="2033587" cy="925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grpSp>
        <p:nvGrpSpPr>
          <p:cNvPr id="83978" name="Group 26"/>
          <p:cNvGrpSpPr>
            <a:grpSpLocks/>
          </p:cNvGrpSpPr>
          <p:nvPr/>
        </p:nvGrpSpPr>
        <p:grpSpPr bwMode="auto">
          <a:xfrm>
            <a:off x="5465763" y="4038600"/>
            <a:ext cx="609600" cy="839788"/>
            <a:chOff x="3845" y="1349"/>
            <a:chExt cx="384" cy="529"/>
          </a:xfrm>
        </p:grpSpPr>
        <p:sp>
          <p:nvSpPr>
            <p:cNvPr id="84018" name="Rectangle 27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19" name="Oval 28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20" name="Rectangle 29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21" name="Rectangle 30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22" name="Rectangle 31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23" name="Rectangle 32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24" name="Rectangle 33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3979" name="Group 34"/>
          <p:cNvGrpSpPr>
            <a:grpSpLocks/>
          </p:cNvGrpSpPr>
          <p:nvPr/>
        </p:nvGrpSpPr>
        <p:grpSpPr bwMode="auto">
          <a:xfrm>
            <a:off x="8156576" y="2197100"/>
            <a:ext cx="276225" cy="495300"/>
            <a:chOff x="3845" y="1349"/>
            <a:chExt cx="384" cy="529"/>
          </a:xfrm>
        </p:grpSpPr>
        <p:sp>
          <p:nvSpPr>
            <p:cNvPr id="84011" name="Rectangle 35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12" name="Oval 36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13" name="Rectangle 37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14" name="Rectangle 38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15" name="Rectangle 39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16" name="Rectangle 40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17" name="Rectangle 41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3980" name="Group 42"/>
          <p:cNvGrpSpPr>
            <a:grpSpLocks/>
          </p:cNvGrpSpPr>
          <p:nvPr/>
        </p:nvGrpSpPr>
        <p:grpSpPr bwMode="auto">
          <a:xfrm>
            <a:off x="2870201" y="4186239"/>
            <a:ext cx="612775" cy="592137"/>
            <a:chOff x="1376" y="1423"/>
            <a:chExt cx="386" cy="373"/>
          </a:xfrm>
        </p:grpSpPr>
        <p:sp>
          <p:nvSpPr>
            <p:cNvPr id="84009" name="Rectangle 43"/>
            <p:cNvSpPr>
              <a:spLocks noChangeArrowheads="1"/>
            </p:cNvSpPr>
            <p:nvPr/>
          </p:nvSpPr>
          <p:spPr bwMode="auto">
            <a:xfrm>
              <a:off x="1565" y="1531"/>
              <a:ext cx="197" cy="1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10" name="Rectangle 44"/>
            <p:cNvSpPr>
              <a:spLocks noChangeArrowheads="1"/>
            </p:cNvSpPr>
            <p:nvPr/>
          </p:nvSpPr>
          <p:spPr bwMode="auto">
            <a:xfrm>
              <a:off x="1376" y="1423"/>
              <a:ext cx="183" cy="3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3981" name="Line 45"/>
          <p:cNvSpPr>
            <a:spLocks noChangeShapeType="1"/>
          </p:cNvSpPr>
          <p:nvPr/>
        </p:nvSpPr>
        <p:spPr bwMode="auto">
          <a:xfrm flipV="1">
            <a:off x="3482975" y="3778251"/>
            <a:ext cx="2452688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3982" name="Line 46"/>
          <p:cNvSpPr>
            <a:spLocks noChangeShapeType="1"/>
          </p:cNvSpPr>
          <p:nvPr/>
        </p:nvSpPr>
        <p:spPr bwMode="auto">
          <a:xfrm>
            <a:off x="3476625" y="4605339"/>
            <a:ext cx="2452688" cy="581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3983" name="Rectangle 47"/>
          <p:cNvSpPr>
            <a:spLocks noChangeAspect="1" noChangeArrowheads="1"/>
          </p:cNvSpPr>
          <p:nvPr/>
        </p:nvSpPr>
        <p:spPr bwMode="auto">
          <a:xfrm>
            <a:off x="7312026" y="3700464"/>
            <a:ext cx="1889125" cy="1258887"/>
          </a:xfrm>
          <a:prstGeom prst="rect">
            <a:avLst/>
          </a:prstGeom>
          <a:solidFill>
            <a:srgbClr val="D7E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grpSp>
        <p:nvGrpSpPr>
          <p:cNvPr id="83984" name="Group 48"/>
          <p:cNvGrpSpPr>
            <a:grpSpLocks/>
          </p:cNvGrpSpPr>
          <p:nvPr/>
        </p:nvGrpSpPr>
        <p:grpSpPr bwMode="auto">
          <a:xfrm>
            <a:off x="8004175" y="3865564"/>
            <a:ext cx="609600" cy="839787"/>
            <a:chOff x="3845" y="1349"/>
            <a:chExt cx="384" cy="529"/>
          </a:xfrm>
        </p:grpSpPr>
        <p:sp>
          <p:nvSpPr>
            <p:cNvPr id="84002" name="Rectangle 49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03" name="Oval 50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04" name="Rectangle 51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05" name="Rectangle 52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06" name="Rectangle 53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07" name="Rectangle 54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08" name="Rectangle 55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grpSp>
        <p:nvGrpSpPr>
          <p:cNvPr id="83985" name="Group 56"/>
          <p:cNvGrpSpPr>
            <a:grpSpLocks/>
          </p:cNvGrpSpPr>
          <p:nvPr/>
        </p:nvGrpSpPr>
        <p:grpSpPr bwMode="auto">
          <a:xfrm>
            <a:off x="2838451" y="5670550"/>
            <a:ext cx="612775" cy="592138"/>
            <a:chOff x="1376" y="1423"/>
            <a:chExt cx="386" cy="373"/>
          </a:xfrm>
        </p:grpSpPr>
        <p:sp>
          <p:nvSpPr>
            <p:cNvPr id="84000" name="Rectangle 57"/>
            <p:cNvSpPr>
              <a:spLocks noChangeArrowheads="1"/>
            </p:cNvSpPr>
            <p:nvPr/>
          </p:nvSpPr>
          <p:spPr bwMode="auto">
            <a:xfrm>
              <a:off x="1565" y="1531"/>
              <a:ext cx="197" cy="15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4001" name="Rectangle 58"/>
            <p:cNvSpPr>
              <a:spLocks noChangeArrowheads="1"/>
            </p:cNvSpPr>
            <p:nvPr/>
          </p:nvSpPr>
          <p:spPr bwMode="auto">
            <a:xfrm>
              <a:off x="1376" y="1423"/>
              <a:ext cx="183" cy="37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3986" name="Line 59"/>
          <p:cNvSpPr>
            <a:spLocks noChangeShapeType="1"/>
          </p:cNvSpPr>
          <p:nvPr/>
        </p:nvSpPr>
        <p:spPr bwMode="auto">
          <a:xfrm flipV="1">
            <a:off x="3451225" y="5532438"/>
            <a:ext cx="2528888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3987" name="Line 60"/>
          <p:cNvSpPr>
            <a:spLocks noChangeShapeType="1"/>
          </p:cNvSpPr>
          <p:nvPr/>
        </p:nvSpPr>
        <p:spPr bwMode="auto">
          <a:xfrm>
            <a:off x="3444875" y="6092825"/>
            <a:ext cx="2528888" cy="31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83988" name="Rectangle 61"/>
          <p:cNvSpPr>
            <a:spLocks noChangeAspect="1" noChangeArrowheads="1"/>
          </p:cNvSpPr>
          <p:nvPr/>
        </p:nvSpPr>
        <p:spPr bwMode="auto">
          <a:xfrm>
            <a:off x="7334251" y="5402264"/>
            <a:ext cx="1889125" cy="1258887"/>
          </a:xfrm>
          <a:prstGeom prst="rect">
            <a:avLst/>
          </a:prstGeom>
          <a:solidFill>
            <a:srgbClr val="D7E8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grpSp>
        <p:nvGrpSpPr>
          <p:cNvPr id="83989" name="Group 62"/>
          <p:cNvGrpSpPr>
            <a:grpSpLocks/>
          </p:cNvGrpSpPr>
          <p:nvPr/>
        </p:nvGrpSpPr>
        <p:grpSpPr bwMode="auto">
          <a:xfrm>
            <a:off x="7810501" y="5421314"/>
            <a:ext cx="942975" cy="1216025"/>
            <a:chOff x="3845" y="1349"/>
            <a:chExt cx="384" cy="529"/>
          </a:xfrm>
        </p:grpSpPr>
        <p:sp>
          <p:nvSpPr>
            <p:cNvPr id="83993" name="Rectangle 63"/>
            <p:cNvSpPr>
              <a:spLocks noChangeArrowheads="1"/>
            </p:cNvSpPr>
            <p:nvPr/>
          </p:nvSpPr>
          <p:spPr bwMode="auto">
            <a:xfrm rot="2244844">
              <a:off x="4015" y="1544"/>
              <a:ext cx="214" cy="4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994" name="Oval 64"/>
            <p:cNvSpPr>
              <a:spLocks noChangeArrowheads="1"/>
            </p:cNvSpPr>
            <p:nvPr/>
          </p:nvSpPr>
          <p:spPr bwMode="auto">
            <a:xfrm>
              <a:off x="3951" y="1349"/>
              <a:ext cx="169" cy="12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995" name="Rectangle 65"/>
            <p:cNvSpPr>
              <a:spLocks noChangeArrowheads="1"/>
            </p:cNvSpPr>
            <p:nvPr/>
          </p:nvSpPr>
          <p:spPr bwMode="auto">
            <a:xfrm>
              <a:off x="3997" y="1477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996" name="Rectangle 66"/>
            <p:cNvSpPr>
              <a:spLocks noChangeArrowheads="1"/>
            </p:cNvSpPr>
            <p:nvPr/>
          </p:nvSpPr>
          <p:spPr bwMode="auto">
            <a:xfrm rot="-1048877">
              <a:off x="4031" y="1653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997" name="Rectangle 67"/>
            <p:cNvSpPr>
              <a:spLocks noChangeArrowheads="1"/>
            </p:cNvSpPr>
            <p:nvPr/>
          </p:nvSpPr>
          <p:spPr bwMode="auto">
            <a:xfrm rot="1048877" flipH="1">
              <a:off x="3951" y="1661"/>
              <a:ext cx="82" cy="21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998" name="Rectangle 68"/>
            <p:cNvSpPr>
              <a:spLocks noChangeArrowheads="1"/>
            </p:cNvSpPr>
            <p:nvPr/>
          </p:nvSpPr>
          <p:spPr bwMode="auto">
            <a:xfrm rot="18946553" flipH="1">
              <a:off x="3845" y="1546"/>
              <a:ext cx="176" cy="4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3999" name="Rectangle 69"/>
            <p:cNvSpPr>
              <a:spLocks noChangeArrowheads="1"/>
            </p:cNvSpPr>
            <p:nvPr/>
          </p:nvSpPr>
          <p:spPr bwMode="auto">
            <a:xfrm rot="2653447">
              <a:off x="3872" y="1634"/>
              <a:ext cx="122" cy="4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</p:grpSp>
      <p:sp>
        <p:nvSpPr>
          <p:cNvPr id="83990" name="Rectangle 70"/>
          <p:cNvSpPr>
            <a:spLocks noChangeAspect="1" noChangeArrowheads="1"/>
          </p:cNvSpPr>
          <p:nvPr/>
        </p:nvSpPr>
        <p:spPr bwMode="auto">
          <a:xfrm>
            <a:off x="7688264" y="2100264"/>
            <a:ext cx="1184275" cy="788987"/>
          </a:xfrm>
          <a:prstGeom prst="rect">
            <a:avLst/>
          </a:prstGeom>
          <a:solidFill>
            <a:srgbClr val="85B9FF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83991" name="Rectangle 71"/>
          <p:cNvSpPr>
            <a:spLocks noChangeAspect="1" noChangeArrowheads="1"/>
          </p:cNvSpPr>
          <p:nvPr/>
        </p:nvSpPr>
        <p:spPr bwMode="auto">
          <a:xfrm>
            <a:off x="7667626" y="3865564"/>
            <a:ext cx="1184275" cy="788987"/>
          </a:xfrm>
          <a:prstGeom prst="rect">
            <a:avLst/>
          </a:prstGeom>
          <a:solidFill>
            <a:srgbClr val="85B9FF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  <p:sp>
        <p:nvSpPr>
          <p:cNvPr id="83992" name="Rectangle 72"/>
          <p:cNvSpPr>
            <a:spLocks noChangeAspect="1" noChangeArrowheads="1"/>
          </p:cNvSpPr>
          <p:nvPr/>
        </p:nvSpPr>
        <p:spPr bwMode="auto">
          <a:xfrm>
            <a:off x="7689851" y="5597525"/>
            <a:ext cx="1184275" cy="788988"/>
          </a:xfrm>
          <a:prstGeom prst="rect">
            <a:avLst/>
          </a:prstGeom>
          <a:solidFill>
            <a:srgbClr val="85B9FF">
              <a:alpha val="3019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sv-S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136D1DFC-0956-9A57-513A-E0A45BAECDAC}"/>
              </a:ext>
            </a:extLst>
          </p:cNvPr>
          <p:cNvSpPr txBox="1"/>
          <p:nvPr/>
        </p:nvSpPr>
        <p:spPr>
          <a:xfrm>
            <a:off x="991346" y="652993"/>
            <a:ext cx="9347250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Låt inte varumärket på objektivet avgöra när du ska välja objektiv – utan titta istället så att du får de egenskaper som du vill ha!</a:t>
            </a:r>
          </a:p>
          <a:p>
            <a:endParaRPr lang="sv-S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Avgörande egenskaper är:</a:t>
            </a:r>
          </a:p>
          <a:p>
            <a:r>
              <a:rPr lang="sv-S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sv-SE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brännvidd</a:t>
            </a:r>
          </a:p>
          <a:p>
            <a:r>
              <a:rPr lang="sv-S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närgräns</a:t>
            </a:r>
          </a:p>
          <a:p>
            <a:r>
              <a:rPr lang="sv-S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bländaromfång</a:t>
            </a:r>
          </a:p>
          <a:p>
            <a:r>
              <a:rPr lang="sv-SE" sz="3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ljusstyrka</a:t>
            </a:r>
          </a:p>
          <a:p>
            <a:endParaRPr lang="sv-SE" sz="3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Avgörande är naturligtvis också pris/budget!</a:t>
            </a:r>
            <a:endParaRPr lang="sv-SE" sz="3200" dirty="0">
              <a:solidFill>
                <a:srgbClr val="47474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Sigma överraskar med tre nya objektiv för fullformat">
            <a:extLst>
              <a:ext uri="{FF2B5EF4-FFF2-40B4-BE49-F238E27FC236}">
                <a16:creationId xmlns:a16="http://schemas.microsoft.com/office/drawing/2014/main" id="{7CEDB32C-12C0-72EB-AFBF-56AE74B5E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67828"/>
            <a:ext cx="54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348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F5236A59-FA08-2052-FE0A-769FB6277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6140" cy="6855672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36D1DFC-0956-9A57-513A-E0A45BAECDAC}"/>
              </a:ext>
            </a:extLst>
          </p:cNvPr>
          <p:cNvSpPr txBox="1"/>
          <p:nvPr/>
        </p:nvSpPr>
        <p:spPr>
          <a:xfrm>
            <a:off x="690720" y="242348"/>
            <a:ext cx="934725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Vilken brännvidd behövs?</a:t>
            </a:r>
          </a:p>
          <a:p>
            <a:endParaRPr lang="sv-SE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Vad har du tänkt att du ska fotografera?</a:t>
            </a:r>
          </a:p>
          <a:p>
            <a:endParaRPr lang="sv-S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Böljande landskap i vida vyer?</a:t>
            </a:r>
          </a:p>
          <a:p>
            <a:r>
              <a:rPr lang="sv-S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Porträtt?</a:t>
            </a:r>
          </a:p>
          <a:p>
            <a:endParaRPr lang="sv-S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Familjebilder med barn som springer fort?</a:t>
            </a:r>
          </a:p>
          <a:p>
            <a:endParaRPr lang="sv-S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Snabba bilar som susar förbi?</a:t>
            </a:r>
          </a:p>
          <a:p>
            <a:endParaRPr lang="sv-S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Fåglar?</a:t>
            </a:r>
          </a:p>
          <a:p>
            <a:endParaRPr lang="sv-S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Blommor?</a:t>
            </a:r>
          </a:p>
          <a:p>
            <a:endParaRPr lang="sv-SE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Lite av varje?</a:t>
            </a:r>
            <a:endParaRPr lang="sv-SE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3105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1912939" y="180976"/>
            <a:ext cx="7667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>
                <a:latin typeface="Times New Roman" pitchFamily="18" charset="0"/>
                <a:cs typeface="Times New Roman" pitchFamily="18" charset="0"/>
              </a:rPr>
              <a:t>	Objektivets ljusstyrka</a:t>
            </a:r>
          </a:p>
        </p:txBody>
      </p:sp>
      <p:sp>
        <p:nvSpPr>
          <p:cNvPr id="87043" name="Text Box 3"/>
          <p:cNvSpPr txBox="1">
            <a:spLocks noChangeArrowheads="1"/>
          </p:cNvSpPr>
          <p:nvPr/>
        </p:nvSpPr>
        <p:spPr bwMode="auto">
          <a:xfrm>
            <a:off x="2019301" y="1165225"/>
            <a:ext cx="80692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>
              <a:buFontTx/>
              <a:buChar char="•"/>
            </a:pPr>
            <a:r>
              <a:rPr lang="sv-SE" sz="2400">
                <a:latin typeface="Times New Roman" pitchFamily="18" charset="0"/>
                <a:cs typeface="Times New Roman" pitchFamily="18" charset="0"/>
              </a:rPr>
              <a:t>Är objektivets största möjliga bländaröppning</a:t>
            </a:r>
          </a:p>
          <a:p>
            <a:pPr marL="352425" indent="-352425">
              <a:buFontTx/>
              <a:buChar char="•"/>
            </a:pPr>
            <a:r>
              <a:rPr lang="sv-SE" sz="2400">
                <a:latin typeface="Times New Roman" pitchFamily="18" charset="0"/>
                <a:cs typeface="Times New Roman" pitchFamily="18" charset="0"/>
              </a:rPr>
              <a:t>Beror på hur mycket ljus som flödar igenom</a:t>
            </a:r>
          </a:p>
        </p:txBody>
      </p:sp>
      <p:sp>
        <p:nvSpPr>
          <p:cNvPr id="87044" name="Text Box 30"/>
          <p:cNvSpPr txBox="1">
            <a:spLocks noChangeArrowheads="1"/>
          </p:cNvSpPr>
          <p:nvPr/>
        </p:nvSpPr>
        <p:spPr bwMode="auto">
          <a:xfrm>
            <a:off x="2347914" y="61610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v-SE"/>
          </a:p>
        </p:txBody>
      </p:sp>
      <p:grpSp>
        <p:nvGrpSpPr>
          <p:cNvPr id="87045" name="Grupp 1"/>
          <p:cNvGrpSpPr>
            <a:grpSpLocks/>
          </p:cNvGrpSpPr>
          <p:nvPr/>
        </p:nvGrpSpPr>
        <p:grpSpPr bwMode="auto">
          <a:xfrm flipH="1">
            <a:off x="4076701" y="1966913"/>
            <a:ext cx="4265613" cy="2870200"/>
            <a:chOff x="944562" y="2331594"/>
            <a:chExt cx="4265613" cy="2181592"/>
          </a:xfrm>
        </p:grpSpPr>
        <p:sp>
          <p:nvSpPr>
            <p:cNvPr id="407562" name="Rectangle 10"/>
            <p:cNvSpPr>
              <a:spLocks noChangeArrowheads="1"/>
            </p:cNvSpPr>
            <p:nvPr/>
          </p:nvSpPr>
          <p:spPr bwMode="auto">
            <a:xfrm>
              <a:off x="2117725" y="2598259"/>
              <a:ext cx="1878012" cy="163860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</a:endParaRPr>
            </a:p>
          </p:txBody>
        </p:sp>
        <p:sp>
          <p:nvSpPr>
            <p:cNvPr id="87053" name="Oval 11"/>
            <p:cNvSpPr>
              <a:spLocks noChangeArrowheads="1"/>
            </p:cNvSpPr>
            <p:nvPr/>
          </p:nvSpPr>
          <p:spPr bwMode="auto">
            <a:xfrm>
              <a:off x="3681413" y="2624670"/>
              <a:ext cx="273050" cy="155656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7054" name="Oval 12"/>
            <p:cNvSpPr>
              <a:spLocks noChangeArrowheads="1"/>
            </p:cNvSpPr>
            <p:nvPr/>
          </p:nvSpPr>
          <p:spPr bwMode="auto">
            <a:xfrm>
              <a:off x="2184400" y="2631184"/>
              <a:ext cx="273050" cy="15391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" name="Parallelltrapets 2"/>
            <p:cNvSpPr/>
            <p:nvPr/>
          </p:nvSpPr>
          <p:spPr bwMode="auto">
            <a:xfrm rot="5400000">
              <a:off x="426853" y="2849302"/>
              <a:ext cx="2181592" cy="1146175"/>
            </a:xfrm>
            <a:prstGeom prst="trapezoid">
              <a:avLst/>
            </a:prstGeom>
            <a:solidFill>
              <a:srgbClr val="D9D9D9"/>
            </a:solidFill>
            <a:ln w="952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" name="Rektangel 3"/>
            <p:cNvSpPr/>
            <p:nvPr/>
          </p:nvSpPr>
          <p:spPr bwMode="auto">
            <a:xfrm>
              <a:off x="4011612" y="2598259"/>
              <a:ext cx="1198563" cy="1642228"/>
            </a:xfrm>
            <a:prstGeom prst="rect">
              <a:avLst/>
            </a:prstGeom>
            <a:gradFill flip="none" rotWithShape="1">
              <a:gsLst>
                <a:gs pos="50000">
                  <a:schemeClr val="bg1">
                    <a:lumMod val="7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87046" name="Grupp 4"/>
          <p:cNvGrpSpPr>
            <a:grpSpLocks/>
          </p:cNvGrpSpPr>
          <p:nvPr/>
        </p:nvGrpSpPr>
        <p:grpSpPr bwMode="auto">
          <a:xfrm flipH="1">
            <a:off x="4078288" y="4846638"/>
            <a:ext cx="4292600" cy="1535112"/>
            <a:chOff x="920750" y="4645642"/>
            <a:chExt cx="4292600" cy="1947862"/>
          </a:xfrm>
        </p:grpSpPr>
        <p:sp>
          <p:nvSpPr>
            <p:cNvPr id="407583" name="Rectangle 31"/>
            <p:cNvSpPr>
              <a:spLocks noChangeArrowheads="1"/>
            </p:cNvSpPr>
            <p:nvPr/>
          </p:nvSpPr>
          <p:spPr bwMode="auto">
            <a:xfrm>
              <a:off x="2103438" y="4951821"/>
              <a:ext cx="1908175" cy="1369748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</a:endParaRPr>
            </a:p>
          </p:txBody>
        </p:sp>
        <p:sp>
          <p:nvSpPr>
            <p:cNvPr id="87048" name="Oval 32"/>
            <p:cNvSpPr>
              <a:spLocks noChangeArrowheads="1"/>
            </p:cNvSpPr>
            <p:nvPr/>
          </p:nvSpPr>
          <p:spPr bwMode="auto">
            <a:xfrm>
              <a:off x="3679011" y="5003317"/>
              <a:ext cx="273050" cy="12557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7049" name="Oval 33"/>
            <p:cNvSpPr>
              <a:spLocks noChangeArrowheads="1"/>
            </p:cNvSpPr>
            <p:nvPr/>
          </p:nvSpPr>
          <p:spPr bwMode="auto">
            <a:xfrm>
              <a:off x="2170113" y="4999654"/>
              <a:ext cx="273050" cy="12557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7" name="Parallelltrapets 36"/>
            <p:cNvSpPr/>
            <p:nvPr/>
          </p:nvSpPr>
          <p:spPr bwMode="auto">
            <a:xfrm rot="5400000">
              <a:off x="519906" y="5046485"/>
              <a:ext cx="1947862" cy="1146175"/>
            </a:xfrm>
            <a:prstGeom prst="trapezoid">
              <a:avLst/>
            </a:prstGeom>
            <a:solidFill>
              <a:srgbClr val="D9D9D9"/>
            </a:solidFill>
            <a:ln w="952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Rektangel 39"/>
            <p:cNvSpPr/>
            <p:nvPr/>
          </p:nvSpPr>
          <p:spPr bwMode="auto">
            <a:xfrm>
              <a:off x="4014788" y="4945777"/>
              <a:ext cx="1198562" cy="1399964"/>
            </a:xfrm>
            <a:prstGeom prst="rect">
              <a:avLst/>
            </a:prstGeom>
            <a:gradFill flip="none" rotWithShape="1">
              <a:gsLst>
                <a:gs pos="5000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912939" y="180976"/>
            <a:ext cx="76676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>
                <a:latin typeface="Times New Roman" pitchFamily="18" charset="0"/>
                <a:cs typeface="Times New Roman" pitchFamily="18" charset="0"/>
              </a:rPr>
              <a:t>	Objektivets ljusstyrka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2025651" y="1335088"/>
            <a:ext cx="80692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>
              <a:buFontTx/>
              <a:buChar char="•"/>
            </a:pPr>
            <a:r>
              <a:rPr lang="sv-SE" sz="2400">
                <a:latin typeface="Times New Roman" pitchFamily="18" charset="0"/>
                <a:cs typeface="Times New Roman" pitchFamily="18" charset="0"/>
              </a:rPr>
              <a:t>Även objektivets längd påverkar ljusflödet</a:t>
            </a:r>
          </a:p>
        </p:txBody>
      </p:sp>
      <p:sp>
        <p:nvSpPr>
          <p:cNvPr id="88068" name="Text Box 30"/>
          <p:cNvSpPr txBox="1">
            <a:spLocks noChangeArrowheads="1"/>
          </p:cNvSpPr>
          <p:nvPr/>
        </p:nvSpPr>
        <p:spPr bwMode="auto">
          <a:xfrm>
            <a:off x="2347914" y="6161088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sv-SE"/>
          </a:p>
        </p:txBody>
      </p:sp>
      <p:grpSp>
        <p:nvGrpSpPr>
          <p:cNvPr id="88069" name="Grupp 1"/>
          <p:cNvGrpSpPr>
            <a:grpSpLocks/>
          </p:cNvGrpSpPr>
          <p:nvPr/>
        </p:nvGrpSpPr>
        <p:grpSpPr bwMode="auto">
          <a:xfrm flipH="1">
            <a:off x="4298951" y="2154238"/>
            <a:ext cx="4265613" cy="1947862"/>
            <a:chOff x="944563" y="2441575"/>
            <a:chExt cx="4265612" cy="1947863"/>
          </a:xfrm>
        </p:grpSpPr>
        <p:sp>
          <p:nvSpPr>
            <p:cNvPr id="407562" name="Rectangle 10"/>
            <p:cNvSpPr>
              <a:spLocks noChangeArrowheads="1"/>
            </p:cNvSpPr>
            <p:nvPr/>
          </p:nvSpPr>
          <p:spPr bwMode="auto">
            <a:xfrm>
              <a:off x="2117726" y="2717800"/>
              <a:ext cx="1878012" cy="1395413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</a:endParaRPr>
            </a:p>
          </p:txBody>
        </p:sp>
        <p:sp>
          <p:nvSpPr>
            <p:cNvPr id="88077" name="Oval 11"/>
            <p:cNvSpPr>
              <a:spLocks noChangeArrowheads="1"/>
            </p:cNvSpPr>
            <p:nvPr/>
          </p:nvSpPr>
          <p:spPr bwMode="auto">
            <a:xfrm>
              <a:off x="3681413" y="2759075"/>
              <a:ext cx="273050" cy="12557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8078" name="Oval 12"/>
            <p:cNvSpPr>
              <a:spLocks noChangeArrowheads="1"/>
            </p:cNvSpPr>
            <p:nvPr/>
          </p:nvSpPr>
          <p:spPr bwMode="auto">
            <a:xfrm>
              <a:off x="2184400" y="2790825"/>
              <a:ext cx="273050" cy="12557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" name="Parallelltrapets 2"/>
            <p:cNvSpPr/>
            <p:nvPr/>
          </p:nvSpPr>
          <p:spPr bwMode="auto">
            <a:xfrm rot="5400000">
              <a:off x="543718" y="2842419"/>
              <a:ext cx="1947863" cy="1146175"/>
            </a:xfrm>
            <a:prstGeom prst="trapezoid">
              <a:avLst/>
            </a:prstGeom>
            <a:solidFill>
              <a:srgbClr val="D9D9D9"/>
            </a:solidFill>
            <a:ln w="952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" name="Rektangel 3"/>
            <p:cNvSpPr/>
            <p:nvPr/>
          </p:nvSpPr>
          <p:spPr bwMode="auto">
            <a:xfrm>
              <a:off x="4011612" y="2716212"/>
              <a:ext cx="1198563" cy="1400176"/>
            </a:xfrm>
            <a:prstGeom prst="rect">
              <a:avLst/>
            </a:prstGeom>
            <a:gradFill flip="none" rotWithShape="1">
              <a:gsLst>
                <a:gs pos="50000">
                  <a:schemeClr val="bg1">
                    <a:lumMod val="7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88070" name="Grupp 4"/>
          <p:cNvGrpSpPr>
            <a:grpSpLocks/>
          </p:cNvGrpSpPr>
          <p:nvPr/>
        </p:nvGrpSpPr>
        <p:grpSpPr bwMode="auto">
          <a:xfrm flipH="1">
            <a:off x="2444750" y="4430713"/>
            <a:ext cx="7848600" cy="1947862"/>
            <a:chOff x="920750" y="4430713"/>
            <a:chExt cx="7848600" cy="1947862"/>
          </a:xfrm>
        </p:grpSpPr>
        <p:sp>
          <p:nvSpPr>
            <p:cNvPr id="407583" name="Rectangle 31"/>
            <p:cNvSpPr>
              <a:spLocks noChangeArrowheads="1"/>
            </p:cNvSpPr>
            <p:nvPr/>
          </p:nvSpPr>
          <p:spPr bwMode="auto">
            <a:xfrm>
              <a:off x="2103437" y="4737100"/>
              <a:ext cx="5461000" cy="1370013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rgbClr val="DDDDDD"/>
                </a:gs>
                <a:gs pos="100000">
                  <a:schemeClr val="tx1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sv-SE">
                <a:latin typeface="Arial" charset="0"/>
              </a:endParaRPr>
            </a:p>
          </p:txBody>
        </p:sp>
        <p:sp>
          <p:nvSpPr>
            <p:cNvPr id="88072" name="Oval 32"/>
            <p:cNvSpPr>
              <a:spLocks noChangeArrowheads="1"/>
            </p:cNvSpPr>
            <p:nvPr/>
          </p:nvSpPr>
          <p:spPr bwMode="auto">
            <a:xfrm>
              <a:off x="7267575" y="4768850"/>
              <a:ext cx="273050" cy="12557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88073" name="Oval 33"/>
            <p:cNvSpPr>
              <a:spLocks noChangeArrowheads="1"/>
            </p:cNvSpPr>
            <p:nvPr/>
          </p:nvSpPr>
          <p:spPr bwMode="auto">
            <a:xfrm>
              <a:off x="2170113" y="4784725"/>
              <a:ext cx="273050" cy="125571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v-SE"/>
            </a:p>
          </p:txBody>
        </p:sp>
        <p:sp>
          <p:nvSpPr>
            <p:cNvPr id="37" name="Parallelltrapets 36"/>
            <p:cNvSpPr/>
            <p:nvPr/>
          </p:nvSpPr>
          <p:spPr bwMode="auto">
            <a:xfrm rot="5400000">
              <a:off x="519906" y="4831556"/>
              <a:ext cx="1947862" cy="1146175"/>
            </a:xfrm>
            <a:prstGeom prst="trapezoid">
              <a:avLst/>
            </a:prstGeom>
            <a:solidFill>
              <a:srgbClr val="D9D9D9"/>
            </a:solidFill>
            <a:ln w="952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0" name="Rektangel 39"/>
            <p:cNvSpPr/>
            <p:nvPr/>
          </p:nvSpPr>
          <p:spPr bwMode="auto">
            <a:xfrm>
              <a:off x="7570787" y="4718050"/>
              <a:ext cx="1198563" cy="1400175"/>
            </a:xfrm>
            <a:prstGeom prst="rect">
              <a:avLst/>
            </a:prstGeom>
            <a:gradFill flip="none" rotWithShape="1">
              <a:gsLst>
                <a:gs pos="50000">
                  <a:schemeClr val="bg1">
                    <a:lumMod val="5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lin ang="16200000" scaled="0"/>
              <a:tileRect/>
            </a:gradFill>
            <a:ln w="9525" cap="flat" cmpd="sng" algn="ctr">
              <a:solidFill>
                <a:srgbClr val="D9D9D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sv-SE"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3214688" y="549276"/>
            <a:ext cx="33385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>
                <a:latin typeface="Times New Roman" pitchFamily="18" charset="0"/>
                <a:cs typeface="Times New Roman" pitchFamily="18" charset="0"/>
              </a:rPr>
              <a:t>Objektivet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1679576" y="1847850"/>
            <a:ext cx="8912225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>
              <a:buFontTx/>
              <a:buChar char="•"/>
            </a:pPr>
            <a:r>
              <a:rPr lang="sv-SE" sz="3200" dirty="0">
                <a:latin typeface="Times New Roman" pitchFamily="18" charset="0"/>
                <a:cs typeface="Times New Roman" pitchFamily="18" charset="0"/>
              </a:rPr>
              <a:t>Vad betyder allt som står på objektivet?</a:t>
            </a:r>
          </a:p>
          <a:p>
            <a:pPr marL="352425" indent="-352425">
              <a:buFontTx/>
              <a:buChar char="•"/>
            </a:pPr>
            <a:endParaRPr lang="sv-SE" sz="3200" dirty="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r>
              <a:rPr lang="sv-SE" sz="3200" dirty="0">
                <a:latin typeface="Times New Roman" pitchFamily="18" charset="0"/>
                <a:cs typeface="Times New Roman" pitchFamily="18" charset="0"/>
              </a:rPr>
              <a:t>Vad ska det stå på det objektiv som jag ska använda?</a:t>
            </a:r>
          </a:p>
          <a:p>
            <a:pPr marL="352425" indent="-352425">
              <a:buFontTx/>
              <a:buChar char="•"/>
            </a:pPr>
            <a:endParaRPr lang="sv-SE" sz="3200" dirty="0">
              <a:latin typeface="Times New Roman" pitchFamily="18" charset="0"/>
              <a:cs typeface="Times New Roman" pitchFamily="18" charset="0"/>
            </a:endParaRPr>
          </a:p>
          <a:p>
            <a:pPr marL="352425" indent="-352425">
              <a:buFontTx/>
              <a:buChar char="•"/>
            </a:pPr>
            <a:r>
              <a:rPr lang="sv-SE" sz="3200" dirty="0">
                <a:latin typeface="Times New Roman" pitchFamily="18" charset="0"/>
                <a:cs typeface="Times New Roman" pitchFamily="18" charset="0"/>
              </a:rPr>
              <a:t>Hur vet jag vilket objektiv jag ska använda?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30179AF8-6FFA-34C6-2748-5E30398EB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7" y="0"/>
            <a:ext cx="12193554" cy="6858000"/>
          </a:xfrm>
          <a:prstGeom prst="rect">
            <a:avLst/>
          </a:prstGeom>
        </p:spPr>
      </p:pic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0" y="251348"/>
            <a:ext cx="73977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Objektivets närgräns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621670" y="1175273"/>
            <a:ext cx="580418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2425" indent="-352425">
              <a:buFontTx/>
              <a:buChar char="•"/>
            </a:pPr>
            <a:r>
              <a:rPr lang="sv-SE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Varje objektiv har en begränsning i hur nära det är möjligt att fotografera ett motiv och fortfarande få skärpa</a:t>
            </a:r>
          </a:p>
          <a:p>
            <a:pPr marL="352425" indent="-352425">
              <a:buFontTx/>
              <a:buChar char="•"/>
            </a:pPr>
            <a:r>
              <a:rPr lang="sv-SE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Det beror på objektivets konstruktion</a:t>
            </a:r>
          </a:p>
          <a:p>
            <a:pPr marL="352425" indent="-352425">
              <a:buFontTx/>
              <a:buChar char="•"/>
            </a:pPr>
            <a:r>
              <a:rPr lang="sv-SE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Objektiv som är specialkonstruerade för att ta närbilder med kallas </a:t>
            </a:r>
            <a:r>
              <a:rPr lang="sv-SE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makroobjektiv</a:t>
            </a:r>
            <a:r>
              <a:rPr lang="sv-SE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(som betyder helhet till skillnad mot </a:t>
            </a:r>
            <a:r>
              <a:rPr lang="sv-SE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mikroobjektiv</a:t>
            </a:r>
            <a:r>
              <a:rPr lang="sv-SE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som vanligen sitter på mikroskop och kan gå ännu närmare)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136D1DFC-0956-9A57-513A-E0A45BAECDAC}"/>
              </a:ext>
            </a:extLst>
          </p:cNvPr>
          <p:cNvSpPr txBox="1"/>
          <p:nvPr/>
        </p:nvSpPr>
        <p:spPr>
          <a:xfrm>
            <a:off x="497350" y="577837"/>
            <a:ext cx="6905532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Objektiv med fast brännvidd</a:t>
            </a:r>
          </a:p>
          <a:p>
            <a:endParaRPr lang="sv-S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är en enklare konstruktion vilket ger möjlighet till konstruktionsmässiga fördelar som t ex:</a:t>
            </a:r>
          </a:p>
          <a:p>
            <a:endParaRPr lang="sv-S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mindre</a:t>
            </a:r>
          </a:p>
          <a:p>
            <a:endParaRPr lang="sv-S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lättare</a:t>
            </a:r>
          </a:p>
          <a:p>
            <a:endParaRPr lang="sv-S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bättre glas</a:t>
            </a:r>
          </a:p>
          <a:p>
            <a:endParaRPr lang="sv-SE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skarpare</a:t>
            </a:r>
          </a:p>
          <a:p>
            <a:endParaRPr lang="sv-SE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Köp det kompakta NIKKOR Z DX 24mm f/1.7-objektivet med fast brännvidd |  Nikon">
            <a:extLst>
              <a:ext uri="{FF2B5EF4-FFF2-40B4-BE49-F238E27FC236}">
                <a16:creationId xmlns:a16="http://schemas.microsoft.com/office/drawing/2014/main" id="{9921DC6C-2650-AF19-52AE-8B1B8821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262" y="666750"/>
            <a:ext cx="4762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616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3">
            <a:extLst>
              <a:ext uri="{FF2B5EF4-FFF2-40B4-BE49-F238E27FC236}">
                <a16:creationId xmlns:a16="http://schemas.microsoft.com/office/drawing/2014/main" id="{136D1DFC-0956-9A57-513A-E0A45BAECDAC}"/>
              </a:ext>
            </a:extLst>
          </p:cNvPr>
          <p:cNvSpPr txBox="1"/>
          <p:nvPr/>
        </p:nvSpPr>
        <p:spPr>
          <a:xfrm>
            <a:off x="202206" y="652993"/>
            <a:ext cx="563492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Zoomobjektiv</a:t>
            </a:r>
            <a:endParaRPr lang="sv-SE" b="1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ger dig större flexibilitet, </a:t>
            </a:r>
            <a:r>
              <a:rPr lang="sv-S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större </a:t>
            </a:r>
            <a:r>
              <a:rPr lang="sv-S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möjligheter genom att kunna anpassa brännvidden till olika typer av motiv.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sv-SE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er komplex konstruktion som </a:t>
            </a:r>
            <a:r>
              <a:rPr lang="sv-S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leder till ett högre pris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ofta har de ett </a:t>
            </a:r>
            <a:r>
              <a:rPr lang="sv-SE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bländartalsomfång</a:t>
            </a:r>
            <a:r>
              <a:rPr lang="sv-S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med högre bländartal än fasta objektiv</a:t>
            </a:r>
          </a:p>
          <a:p>
            <a:endParaRPr lang="sv-S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6" name="Picture 6" descr="Sony F3.5-6.3 SEL18200LE.AE Zoomobjektiv, Svart, 18–200 mm : Amazon.se:  Elektronik">
            <a:extLst>
              <a:ext uri="{FF2B5EF4-FFF2-40B4-BE49-F238E27FC236}">
                <a16:creationId xmlns:a16="http://schemas.microsoft.com/office/drawing/2014/main" id="{E17ED544-505C-2D78-99A6-71F5B829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129" y="2138209"/>
            <a:ext cx="6140559" cy="357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1799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66" name="Picture 2" descr="Fokus på fokusering | Scandinavian Photo">
            <a:extLst>
              <a:ext uri="{FF2B5EF4-FFF2-40B4-BE49-F238E27FC236}">
                <a16:creationId xmlns:a16="http://schemas.microsoft.com/office/drawing/2014/main" id="{471F3CEA-7845-1487-9503-8FF3EB8A5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8" b="9091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823F17B-97B7-7773-D018-2084E7194CF0}"/>
              </a:ext>
            </a:extLst>
          </p:cNvPr>
          <p:cNvSpPr/>
          <p:nvPr/>
        </p:nvSpPr>
        <p:spPr>
          <a:xfrm>
            <a:off x="0" y="0"/>
            <a:ext cx="9657567" cy="6857990"/>
          </a:xfrm>
          <a:prstGeom prst="rect">
            <a:avLst/>
          </a:prstGeom>
          <a:gradFill>
            <a:gsLst>
              <a:gs pos="55000">
                <a:schemeClr val="bg1">
                  <a:lumMod val="0"/>
                  <a:lumOff val="10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2DF42DB2-082A-F37E-646F-1261D4885E41}"/>
              </a:ext>
            </a:extLst>
          </p:cNvPr>
          <p:cNvSpPr txBox="1"/>
          <p:nvPr/>
        </p:nvSpPr>
        <p:spPr>
          <a:xfrm>
            <a:off x="204985" y="843534"/>
            <a:ext cx="682211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Autofokus och manuell fokus</a:t>
            </a:r>
          </a:p>
          <a:p>
            <a:endParaRPr lang="sv-S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Något som kan vara bra att kolla innan du köper nytt objektiv, särskilt om man beställer på ”nätet”, är om objektivet har autofokus eller inte. Värt att kolla är också: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autofokus, dvs automatisk fokusering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 långsamt eller snabbt är autofokusen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påverkas objektivets längd av fokuseringen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 tyst eller ljudlig är autofokusen (autofokusmotorerna)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 interagerar objektivets autofokus med den kamera som jag har, tex antalet fokuseringspunkter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objektiv med autofokus är mer komplicerade konstruktioner än utan autofokus</a:t>
            </a:r>
          </a:p>
        </p:txBody>
      </p:sp>
    </p:spTree>
    <p:extLst>
      <p:ext uri="{BB962C8B-B14F-4D97-AF65-F5344CB8AC3E}">
        <p14:creationId xmlns:p14="http://schemas.microsoft.com/office/powerpoint/2010/main" val="1416623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E86B5D29-13C8-88C7-6734-DA26114F6E48}"/>
              </a:ext>
            </a:extLst>
          </p:cNvPr>
          <p:cNvSpPr/>
          <p:nvPr/>
        </p:nvSpPr>
        <p:spPr>
          <a:xfrm>
            <a:off x="0" y="0"/>
            <a:ext cx="113986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29DF9A51-C028-F1AF-10CB-F5273078D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69"/>
          <a:stretch/>
        </p:blipFill>
        <p:spPr>
          <a:xfrm>
            <a:off x="592899" y="437"/>
            <a:ext cx="11599101" cy="6857563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36D1DFC-0956-9A57-513A-E0A45BAECDAC}"/>
              </a:ext>
            </a:extLst>
          </p:cNvPr>
          <p:cNvSpPr txBox="1"/>
          <p:nvPr/>
        </p:nvSpPr>
        <p:spPr>
          <a:xfrm>
            <a:off x="350727" y="728150"/>
            <a:ext cx="643047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Autofokus och manuell fokus</a:t>
            </a:r>
          </a:p>
          <a:p>
            <a:endParaRPr lang="sv-S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Manuell fokusering kan vara fördelaktigt vid fotografering på oändligt avstånd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manuell fokusering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kommunikation mellan kameran och objektivet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finns det en avståndsskala som underlättar fokusering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objektiv med manuell fokusering är enklare konstruktioner som ger förutsättningar för 	enklare mekanik som i sin tur leder till möjlighet till mindre och lättare objektiv.</a:t>
            </a:r>
          </a:p>
        </p:txBody>
      </p:sp>
    </p:spTree>
    <p:extLst>
      <p:ext uri="{BB962C8B-B14F-4D97-AF65-F5344CB8AC3E}">
        <p14:creationId xmlns:p14="http://schemas.microsoft.com/office/powerpoint/2010/main" val="39335202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Oskarp på grund av rörelser, rörelseoskärpa. | Kameraväskan">
            <a:extLst>
              <a:ext uri="{FF2B5EF4-FFF2-40B4-BE49-F238E27FC236}">
                <a16:creationId xmlns:a16="http://schemas.microsoft.com/office/drawing/2014/main" id="{97EC0F46-A47A-B5B6-6B7A-B3D09B0C1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36D1DFC-0956-9A57-513A-E0A45BAECDAC}"/>
              </a:ext>
            </a:extLst>
          </p:cNvPr>
          <p:cNvSpPr txBox="1"/>
          <p:nvPr/>
        </p:nvSpPr>
        <p:spPr>
          <a:xfrm>
            <a:off x="1216813" y="828288"/>
            <a:ext cx="934725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40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Bildstabilisering eller inte</a:t>
            </a:r>
          </a:p>
          <a:p>
            <a:endParaRPr lang="sv-S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Ibland behöver man ha exponeringstider som ligger på gränsen till vad man klarar handhållet. Då är det bra med bildstabilisering. Hos en del kameramärken finns bildstabiliseringen i objektivet och då har man en valsituation, bildstabilisering eller inte.  </a:t>
            </a:r>
          </a:p>
          <a:p>
            <a:endParaRPr lang="sv-S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Bildstabilisering är också en komplex konstruktion som leder till att objektivet får ökad 	vikt och blir större.</a:t>
            </a:r>
          </a:p>
          <a:p>
            <a:endParaRPr lang="sv-S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Vädertätning eller inte</a:t>
            </a:r>
          </a:p>
          <a:p>
            <a:endParaRPr lang="sv-S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Vid fotografering i fuktiga eller smutsiga miljöer är det en förutsättning att ha 	vädertätade objektiv.</a:t>
            </a:r>
          </a:p>
          <a:p>
            <a:endParaRPr lang="sv-SE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Vid fotografering i studio behöver objektiven inte vara vädertätade.</a:t>
            </a:r>
          </a:p>
          <a:p>
            <a:r>
              <a:rPr lang="sv-S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806322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4D89185E-F23D-035D-BD9C-C810952C63B1}"/>
              </a:ext>
            </a:extLst>
          </p:cNvPr>
          <p:cNvSpPr txBox="1"/>
          <p:nvPr/>
        </p:nvSpPr>
        <p:spPr>
          <a:xfrm>
            <a:off x="674914" y="849477"/>
            <a:ext cx="1065711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Vilket objektiv?</a:t>
            </a: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Porträtt och bröllopsfoto – fast normaloptik, fast kort tele, normalzoom, vidvinkelzoom och telezoom</a:t>
            </a: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Sport och action, snabba rörelser – vidvinkelzoom, normalzoom, telezoom och långt fast tele</a:t>
            </a: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Landskap och natur – fast vidvinkel, vidvinkelzoom, normalzoom, telezoom och långt fast tele med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converter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Stadsvyer, arkitektur och interiörbilder/bostäder – kort fast vidvinkel, fast 35 mm, normalzoom och fast 85 mm</a:t>
            </a: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Djurliv och fåglar – telezoom och långa teleobjektiv</a:t>
            </a: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Resor och allround – normalzoom och superzoom (28-300 mm)</a:t>
            </a: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Streetfoto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vidvinkelzoom, fast 35 mm och normalzoom</a:t>
            </a: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Makro/närbilder – c:a 60 mm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c:a 100 mm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och fast 150 mm eller 180 mm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sv-S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Produktfoto – fast 85 mm, 100 mm </a:t>
            </a:r>
            <a:r>
              <a:rPr lang="sv-S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macro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och 70-200 mm zoom med mellanringar.</a:t>
            </a:r>
          </a:p>
        </p:txBody>
      </p:sp>
    </p:spTree>
    <p:extLst>
      <p:ext uri="{BB962C8B-B14F-4D97-AF65-F5344CB8AC3E}">
        <p14:creationId xmlns:p14="http://schemas.microsoft.com/office/powerpoint/2010/main" val="1040480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3214688" y="549276"/>
            <a:ext cx="33385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>
                <a:latin typeface="Times New Roman" pitchFamily="18" charset="0"/>
                <a:cs typeface="Times New Roman" pitchFamily="18" charset="0"/>
              </a:rPr>
              <a:t>Objektivet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1665289" y="1639888"/>
            <a:ext cx="8912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>
              <a:buFontTx/>
              <a:buChar char="•"/>
            </a:pPr>
            <a:r>
              <a:rPr lang="sv-SE" sz="3600">
                <a:latin typeface="Times New Roman" pitchFamily="18" charset="0"/>
                <a:cs typeface="Times New Roman" pitchFamily="18" charset="0"/>
              </a:rPr>
              <a:t>Vad betyder allt som står på objektivet?</a:t>
            </a:r>
          </a:p>
          <a:p>
            <a:pPr marL="742950" lvl="1" indent="-285750">
              <a:buFontTx/>
              <a:buChar char="•"/>
            </a:pPr>
            <a:r>
              <a:rPr lang="sv-SE" sz="2400">
                <a:latin typeface="Times New Roman" pitchFamily="18" charset="0"/>
                <a:cs typeface="Times New Roman" pitchFamily="18" charset="0"/>
              </a:rPr>
              <a:t>Grundläggande information står tydligt någonstans på objektivet, i det här fallet på objektivets frontring:</a:t>
            </a:r>
          </a:p>
        </p:txBody>
      </p:sp>
      <p:pic>
        <p:nvPicPr>
          <p:cNvPr id="69636" name="Bildobjekt 1" descr="_DSR9923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9488" y="3314701"/>
            <a:ext cx="3600450" cy="239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ruta 2"/>
          <p:cNvSpPr txBox="1">
            <a:spLocks noChangeArrowheads="1"/>
          </p:cNvSpPr>
          <p:nvPr/>
        </p:nvSpPr>
        <p:spPr bwMode="auto">
          <a:xfrm>
            <a:off x="6118225" y="3178175"/>
            <a:ext cx="43180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v-SE" sz="2800">
                <a:latin typeface="Times New Roman" pitchFamily="18" charset="0"/>
                <a:cs typeface="Times New Roman" pitchFamily="18" charset="0"/>
              </a:rPr>
              <a:t>Canon originalobjektiv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v-SE" sz="2800">
                <a:latin typeface="Times New Roman" pitchFamily="18" charset="0"/>
                <a:cs typeface="Times New Roman" pitchFamily="18" charset="0"/>
              </a:rPr>
              <a:t>Passar för EF-fattning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v-SE" sz="2800">
                <a:latin typeface="Times New Roman" pitchFamily="18" charset="0"/>
                <a:cs typeface="Times New Roman" pitchFamily="18" charset="0"/>
              </a:rPr>
              <a:t>Brännvidd är 50 mm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sv-SE" sz="2800">
                <a:latin typeface="Times New Roman" pitchFamily="18" charset="0"/>
                <a:cs typeface="Times New Roman" pitchFamily="18" charset="0"/>
              </a:rPr>
              <a:t>Ljusstyrkan är vid största möjliga bländare 1,4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6155A91-B68F-CC4E-00D5-FE601C2BCA65}"/>
              </a:ext>
            </a:extLst>
          </p:cNvPr>
          <p:cNvSpPr/>
          <p:nvPr/>
        </p:nvSpPr>
        <p:spPr>
          <a:xfrm>
            <a:off x="0" y="0"/>
            <a:ext cx="67818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136D1DFC-0956-9A57-513A-E0A45BAECDAC}"/>
              </a:ext>
            </a:extLst>
          </p:cNvPr>
          <p:cNvSpPr txBox="1"/>
          <p:nvPr/>
        </p:nvSpPr>
        <p:spPr>
          <a:xfrm>
            <a:off x="555171" y="609601"/>
            <a:ext cx="357051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i="0" dirty="0">
                <a:solidFill>
                  <a:schemeClr val="bg1"/>
                </a:solidFill>
                <a:effectLst/>
                <a:latin typeface="Google Sans"/>
              </a:rPr>
              <a:t>Är det dags för ett nytt objektiv men har du svårt att välja vilket?</a:t>
            </a:r>
          </a:p>
          <a:p>
            <a:endParaRPr lang="sv-SE" sz="2000" dirty="0">
              <a:solidFill>
                <a:schemeClr val="bg1"/>
              </a:solidFill>
              <a:latin typeface="Google Sans"/>
            </a:endParaRPr>
          </a:p>
          <a:p>
            <a:r>
              <a:rPr lang="sv-SE" sz="2000" b="0" i="0" dirty="0">
                <a:solidFill>
                  <a:schemeClr val="bg1"/>
                </a:solidFill>
                <a:effectLst/>
                <a:latin typeface="Google Sans"/>
              </a:rPr>
              <a:t>Vad är det du vill ha som inte ditt nuvarande objektiv klarar?</a:t>
            </a:r>
          </a:p>
          <a:p>
            <a:endParaRPr lang="sv-SE" sz="2000" dirty="0">
              <a:solidFill>
                <a:schemeClr val="bg1"/>
              </a:solidFill>
              <a:latin typeface="Google Sans"/>
            </a:endParaRPr>
          </a:p>
          <a:p>
            <a:r>
              <a:rPr lang="sv-SE" sz="2000" dirty="0">
                <a:solidFill>
                  <a:schemeClr val="bg1"/>
                </a:solidFill>
                <a:latin typeface="Google Sans"/>
              </a:rPr>
              <a:t>Den viktigaste frågan är då: Vad ska du fotografera och vad är syftet med din bild?</a:t>
            </a:r>
          </a:p>
          <a:p>
            <a:endParaRPr lang="sv-SE" sz="2000" b="0" i="0" dirty="0">
              <a:solidFill>
                <a:schemeClr val="bg1"/>
              </a:solidFill>
              <a:effectLst/>
              <a:latin typeface="Google Sans"/>
            </a:endParaRPr>
          </a:p>
          <a:p>
            <a:r>
              <a:rPr lang="sv-SE" sz="2000" dirty="0">
                <a:solidFill>
                  <a:schemeClr val="bg1"/>
                </a:solidFill>
                <a:latin typeface="Google Sans"/>
              </a:rPr>
              <a:t>Olika objektiv har naturligtvis olika egenskaper. Annars behövde vi ju ett enda objektiv!</a:t>
            </a:r>
          </a:p>
          <a:p>
            <a:endParaRPr lang="sv-SE" sz="2000" b="0" i="0" dirty="0">
              <a:solidFill>
                <a:schemeClr val="bg1"/>
              </a:solidFill>
              <a:effectLst/>
              <a:latin typeface="Google Sans"/>
            </a:endParaRPr>
          </a:p>
          <a:p>
            <a:r>
              <a:rPr lang="sv-SE" sz="2000" dirty="0">
                <a:solidFill>
                  <a:schemeClr val="bg1"/>
                </a:solidFill>
                <a:latin typeface="Google Sans"/>
              </a:rPr>
              <a:t>Vad ska du då titta efter för egenskaper hos det objektiv du behöver?</a:t>
            </a:r>
          </a:p>
        </p:txBody>
      </p:sp>
      <p:pic>
        <p:nvPicPr>
          <p:cNvPr id="3074" name="Picture 2" descr="Fujifilm avslöjar två nya objektiv till X-serien under 2021 | Kamera &amp; Bild">
            <a:extLst>
              <a:ext uri="{FF2B5EF4-FFF2-40B4-BE49-F238E27FC236}">
                <a16:creationId xmlns:a16="http://schemas.microsoft.com/office/drawing/2014/main" id="{72021286-FCDF-BCF4-E665-CAA70F000B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0" r="10022"/>
          <a:stretch/>
        </p:blipFill>
        <p:spPr bwMode="auto">
          <a:xfrm>
            <a:off x="4288971" y="-137502"/>
            <a:ext cx="8237056" cy="7138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658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54" y="3053723"/>
            <a:ext cx="3600000" cy="2698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3214688" y="549276"/>
            <a:ext cx="33385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>
                <a:latin typeface="Times New Roman" pitchFamily="18" charset="0"/>
                <a:cs typeface="Times New Roman" pitchFamily="18" charset="0"/>
              </a:rPr>
              <a:t>Objektivet</a:t>
            </a:r>
          </a:p>
        </p:txBody>
      </p:sp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1679576" y="1481138"/>
            <a:ext cx="89122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>
              <a:buFontTx/>
              <a:buChar char="•"/>
            </a:pPr>
            <a:r>
              <a:rPr lang="sv-SE" sz="2400">
                <a:latin typeface="Times New Roman" pitchFamily="18" charset="0"/>
                <a:cs typeface="Times New Roman" pitchFamily="18" charset="0"/>
              </a:rPr>
              <a:t>Vad innebär namn-strängen som kan finnas på ett objektiv? I det här fallet är det ett Nikkor AF-S DX 18-200/3,5-5,6 G IF-ED VR.</a:t>
            </a:r>
          </a:p>
        </p:txBody>
      </p:sp>
      <p:sp>
        <p:nvSpPr>
          <p:cNvPr id="70661" name="textruta 2"/>
          <p:cNvSpPr txBox="1">
            <a:spLocks noChangeArrowheads="1"/>
          </p:cNvSpPr>
          <p:nvPr/>
        </p:nvSpPr>
        <p:spPr bwMode="auto">
          <a:xfrm>
            <a:off x="5364163" y="2474913"/>
            <a:ext cx="5092700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sv-SE" sz="1600">
                <a:latin typeface="Times New Roman" pitchFamily="18" charset="0"/>
                <a:cs typeface="Times New Roman" pitchFamily="18" charset="0"/>
              </a:rPr>
              <a:t>Objektivet är ett Nikon originalobjektiv.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 sz="1600">
                <a:latin typeface="Times New Roman" pitchFamily="18" charset="0"/>
                <a:cs typeface="Times New Roman" pitchFamily="18" charset="0"/>
              </a:rPr>
              <a:t>Objektivet har autofokus och är anpassat till den mindre sensorn (APS-C vilket ger en brännviddsförlängning med 1,5x till  27-300 mm).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 sz="1600">
                <a:latin typeface="Times New Roman" pitchFamily="18" charset="0"/>
                <a:cs typeface="Times New Roman" pitchFamily="18" charset="0"/>
              </a:rPr>
              <a:t>Objektivet är optimerat för bildsensor-storleken 24x16 mm, dvs APS-C.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 sz="1600">
                <a:latin typeface="Times New Roman" pitchFamily="18" charset="0"/>
                <a:cs typeface="Times New Roman" pitchFamily="18" charset="0"/>
              </a:rPr>
              <a:t>Brännvidden är 18-200 mm.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 sz="1600">
                <a:latin typeface="Times New Roman" pitchFamily="18" charset="0"/>
                <a:cs typeface="Times New Roman" pitchFamily="18" charset="0"/>
              </a:rPr>
              <a:t>Ljusstyrkan varierar mellan bländare 3,5 och 5,6 beroende på inställd brännvidd.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 sz="1600">
                <a:latin typeface="Times New Roman" pitchFamily="18" charset="0"/>
                <a:cs typeface="Times New Roman" pitchFamily="18" charset="0"/>
              </a:rPr>
              <a:t>Nikons objektiv av typ G saknar bländarring och bländarinställningen måste göras via kamerahuset.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 sz="1600">
                <a:latin typeface="Times New Roman" pitchFamily="18" charset="0"/>
                <a:cs typeface="Times New Roman" pitchFamily="18" charset="0"/>
              </a:rPr>
              <a:t>Objektivet fokuserar utan att ändra storlek (IF, inre fokusering).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 sz="1600">
                <a:latin typeface="Times New Roman" pitchFamily="18" charset="0"/>
                <a:cs typeface="Times New Roman" pitchFamily="18" charset="0"/>
              </a:rPr>
              <a:t>Objektivet innehåller linser med ett särskilt glas för att ge särskilt hög skärpa och kontrast samt motverka kromatisk aberration.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 sz="1600">
                <a:latin typeface="Times New Roman" pitchFamily="18" charset="0"/>
                <a:cs typeface="Times New Roman" pitchFamily="18" charset="0"/>
              </a:rPr>
              <a:t>Objektivet har bildstabilisering</a:t>
            </a:r>
          </a:p>
        </p:txBody>
      </p:sp>
      <p:grpSp>
        <p:nvGrpSpPr>
          <p:cNvPr id="70662" name="Grupp 23"/>
          <p:cNvGrpSpPr>
            <a:grpSpLocks/>
          </p:cNvGrpSpPr>
          <p:nvPr/>
        </p:nvGrpSpPr>
        <p:grpSpPr bwMode="auto">
          <a:xfrm>
            <a:off x="4294188" y="2166939"/>
            <a:ext cx="298450" cy="338137"/>
            <a:chOff x="5847852" y="638621"/>
            <a:chExt cx="298780" cy="338554"/>
          </a:xfrm>
        </p:grpSpPr>
        <p:sp>
          <p:nvSpPr>
            <p:cNvPr id="70687" name="Ellips 2"/>
            <p:cNvSpPr>
              <a:spLocks noChangeArrowheads="1"/>
            </p:cNvSpPr>
            <p:nvPr/>
          </p:nvSpPr>
          <p:spPr bwMode="auto">
            <a:xfrm>
              <a:off x="5876555" y="703202"/>
              <a:ext cx="236785" cy="2296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0688" name="textruta 3"/>
            <p:cNvSpPr txBox="1">
              <a:spLocks noChangeArrowheads="1"/>
            </p:cNvSpPr>
            <p:nvPr/>
          </p:nvSpPr>
          <p:spPr bwMode="auto">
            <a:xfrm>
              <a:off x="5847852" y="638621"/>
              <a:ext cx="2987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70663" name="Grupp 22"/>
          <p:cNvGrpSpPr>
            <a:grpSpLocks/>
          </p:cNvGrpSpPr>
          <p:nvPr/>
        </p:nvGrpSpPr>
        <p:grpSpPr bwMode="auto">
          <a:xfrm>
            <a:off x="4933950" y="2154239"/>
            <a:ext cx="298450" cy="338137"/>
            <a:chOff x="6222686" y="676213"/>
            <a:chExt cx="298780" cy="338554"/>
          </a:xfrm>
        </p:grpSpPr>
        <p:sp>
          <p:nvSpPr>
            <p:cNvPr id="70685" name="Ellips 7"/>
            <p:cNvSpPr>
              <a:spLocks noChangeArrowheads="1"/>
            </p:cNvSpPr>
            <p:nvPr/>
          </p:nvSpPr>
          <p:spPr bwMode="auto">
            <a:xfrm>
              <a:off x="6244213" y="740790"/>
              <a:ext cx="236785" cy="2296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0686" name="textruta 8"/>
            <p:cNvSpPr txBox="1">
              <a:spLocks noChangeArrowheads="1"/>
            </p:cNvSpPr>
            <p:nvPr/>
          </p:nvSpPr>
          <p:spPr bwMode="auto">
            <a:xfrm>
              <a:off x="6222686" y="676213"/>
              <a:ext cx="2987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0664" name="Grupp 21"/>
          <p:cNvGrpSpPr>
            <a:grpSpLocks/>
          </p:cNvGrpSpPr>
          <p:nvPr/>
        </p:nvGrpSpPr>
        <p:grpSpPr bwMode="auto">
          <a:xfrm>
            <a:off x="5567363" y="2149475"/>
            <a:ext cx="298450" cy="338138"/>
            <a:chOff x="6267457" y="1058229"/>
            <a:chExt cx="298780" cy="338554"/>
          </a:xfrm>
        </p:grpSpPr>
        <p:sp>
          <p:nvSpPr>
            <p:cNvPr id="70683" name="Ellips 9"/>
            <p:cNvSpPr>
              <a:spLocks noChangeArrowheads="1"/>
            </p:cNvSpPr>
            <p:nvPr/>
          </p:nvSpPr>
          <p:spPr bwMode="auto">
            <a:xfrm>
              <a:off x="6298455" y="1112698"/>
              <a:ext cx="236785" cy="2296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0684" name="textruta 10"/>
            <p:cNvSpPr txBox="1">
              <a:spLocks noChangeArrowheads="1"/>
            </p:cNvSpPr>
            <p:nvPr/>
          </p:nvSpPr>
          <p:spPr bwMode="auto">
            <a:xfrm>
              <a:off x="6267457" y="1058229"/>
              <a:ext cx="2987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0665" name="Grupp 20"/>
          <p:cNvGrpSpPr>
            <a:grpSpLocks/>
          </p:cNvGrpSpPr>
          <p:nvPr/>
        </p:nvGrpSpPr>
        <p:grpSpPr bwMode="auto">
          <a:xfrm>
            <a:off x="7118350" y="2151064"/>
            <a:ext cx="298450" cy="338137"/>
            <a:chOff x="6627939" y="1153225"/>
            <a:chExt cx="298780" cy="338554"/>
          </a:xfrm>
        </p:grpSpPr>
        <p:sp>
          <p:nvSpPr>
            <p:cNvPr id="70681" name="Ellips 11"/>
            <p:cNvSpPr>
              <a:spLocks noChangeArrowheads="1"/>
            </p:cNvSpPr>
            <p:nvPr/>
          </p:nvSpPr>
          <p:spPr bwMode="auto">
            <a:xfrm>
              <a:off x="6658937" y="1207694"/>
              <a:ext cx="236785" cy="2296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v-SE">
                <a:solidFill>
                  <a:schemeClr val="bg1"/>
                </a:solidFill>
              </a:endParaRPr>
            </a:p>
          </p:txBody>
        </p:sp>
        <p:sp>
          <p:nvSpPr>
            <p:cNvPr id="70682" name="textruta 12"/>
            <p:cNvSpPr txBox="1">
              <a:spLocks noChangeArrowheads="1"/>
            </p:cNvSpPr>
            <p:nvPr/>
          </p:nvSpPr>
          <p:spPr bwMode="auto">
            <a:xfrm>
              <a:off x="6627939" y="1153225"/>
              <a:ext cx="2987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0666" name="Grupp 6"/>
          <p:cNvGrpSpPr>
            <a:grpSpLocks/>
          </p:cNvGrpSpPr>
          <p:nvPr/>
        </p:nvGrpSpPr>
        <p:grpSpPr bwMode="auto">
          <a:xfrm>
            <a:off x="7902575" y="2144714"/>
            <a:ext cx="298450" cy="339725"/>
            <a:chOff x="6773164" y="1269748"/>
            <a:chExt cx="298780" cy="338554"/>
          </a:xfrm>
        </p:grpSpPr>
        <p:sp>
          <p:nvSpPr>
            <p:cNvPr id="70679" name="Ellips 13"/>
            <p:cNvSpPr>
              <a:spLocks noChangeArrowheads="1"/>
            </p:cNvSpPr>
            <p:nvPr/>
          </p:nvSpPr>
          <p:spPr bwMode="auto">
            <a:xfrm>
              <a:off x="6809043" y="1334327"/>
              <a:ext cx="236785" cy="2296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v-SE">
                <a:solidFill>
                  <a:schemeClr val="bg1"/>
                </a:solidFill>
              </a:endParaRPr>
            </a:p>
          </p:txBody>
        </p:sp>
        <p:sp>
          <p:nvSpPr>
            <p:cNvPr id="70680" name="textruta 14"/>
            <p:cNvSpPr txBox="1">
              <a:spLocks noChangeArrowheads="1"/>
            </p:cNvSpPr>
            <p:nvPr/>
          </p:nvSpPr>
          <p:spPr bwMode="auto">
            <a:xfrm>
              <a:off x="6773164" y="1269748"/>
              <a:ext cx="2987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0667" name="Grupp 5"/>
          <p:cNvGrpSpPr>
            <a:grpSpLocks/>
          </p:cNvGrpSpPr>
          <p:nvPr/>
        </p:nvGrpSpPr>
        <p:grpSpPr bwMode="auto">
          <a:xfrm>
            <a:off x="8220075" y="2154239"/>
            <a:ext cx="298450" cy="338137"/>
            <a:chOff x="7083420" y="1386271"/>
            <a:chExt cx="298780" cy="338554"/>
          </a:xfrm>
        </p:grpSpPr>
        <p:sp>
          <p:nvSpPr>
            <p:cNvPr id="70677" name="Ellips 15"/>
            <p:cNvSpPr>
              <a:spLocks noChangeArrowheads="1"/>
            </p:cNvSpPr>
            <p:nvPr/>
          </p:nvSpPr>
          <p:spPr bwMode="auto">
            <a:xfrm>
              <a:off x="7104952" y="1443680"/>
              <a:ext cx="236785" cy="2296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0678" name="textruta 16"/>
            <p:cNvSpPr txBox="1">
              <a:spLocks noChangeArrowheads="1"/>
            </p:cNvSpPr>
            <p:nvPr/>
          </p:nvSpPr>
          <p:spPr bwMode="auto">
            <a:xfrm>
              <a:off x="7083420" y="1386271"/>
              <a:ext cx="2987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70668" name="Grupp 4"/>
          <p:cNvGrpSpPr>
            <a:grpSpLocks/>
          </p:cNvGrpSpPr>
          <p:nvPr/>
        </p:nvGrpSpPr>
        <p:grpSpPr bwMode="auto">
          <a:xfrm>
            <a:off x="8631238" y="2162176"/>
            <a:ext cx="298450" cy="339725"/>
            <a:chOff x="7938998" y="871347"/>
            <a:chExt cx="298780" cy="338554"/>
          </a:xfrm>
        </p:grpSpPr>
        <p:sp>
          <p:nvSpPr>
            <p:cNvPr id="70675" name="Ellips 17"/>
            <p:cNvSpPr>
              <a:spLocks noChangeArrowheads="1"/>
            </p:cNvSpPr>
            <p:nvPr/>
          </p:nvSpPr>
          <p:spPr bwMode="auto">
            <a:xfrm>
              <a:off x="7967698" y="935929"/>
              <a:ext cx="236785" cy="2296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0676" name="textruta 18"/>
            <p:cNvSpPr txBox="1">
              <a:spLocks noChangeArrowheads="1"/>
            </p:cNvSpPr>
            <p:nvPr/>
          </p:nvSpPr>
          <p:spPr bwMode="auto">
            <a:xfrm>
              <a:off x="7938998" y="871347"/>
              <a:ext cx="2987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70669" name="Grupp 24"/>
          <p:cNvGrpSpPr>
            <a:grpSpLocks/>
          </p:cNvGrpSpPr>
          <p:nvPr/>
        </p:nvGrpSpPr>
        <p:grpSpPr bwMode="auto">
          <a:xfrm>
            <a:off x="6330950" y="2166939"/>
            <a:ext cx="298450" cy="338137"/>
            <a:chOff x="4807135" y="2532639"/>
            <a:chExt cx="298780" cy="338554"/>
          </a:xfrm>
        </p:grpSpPr>
        <p:sp>
          <p:nvSpPr>
            <p:cNvPr id="70673" name="Ellips 28"/>
            <p:cNvSpPr>
              <a:spLocks noChangeArrowheads="1"/>
            </p:cNvSpPr>
            <p:nvPr/>
          </p:nvSpPr>
          <p:spPr bwMode="auto">
            <a:xfrm>
              <a:off x="4838131" y="2587108"/>
              <a:ext cx="236785" cy="2296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v-SE">
                <a:solidFill>
                  <a:schemeClr val="bg1"/>
                </a:solidFill>
              </a:endParaRPr>
            </a:p>
          </p:txBody>
        </p:sp>
        <p:sp>
          <p:nvSpPr>
            <p:cNvPr id="70674" name="textruta 29"/>
            <p:cNvSpPr txBox="1">
              <a:spLocks noChangeArrowheads="1"/>
            </p:cNvSpPr>
            <p:nvPr/>
          </p:nvSpPr>
          <p:spPr bwMode="auto">
            <a:xfrm>
              <a:off x="4807135" y="2532639"/>
              <a:ext cx="2987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0670" name="Grupp 31"/>
          <p:cNvGrpSpPr>
            <a:grpSpLocks/>
          </p:cNvGrpSpPr>
          <p:nvPr/>
        </p:nvGrpSpPr>
        <p:grpSpPr bwMode="auto">
          <a:xfrm>
            <a:off x="9205914" y="2165350"/>
            <a:ext cx="300037" cy="338138"/>
            <a:chOff x="7938998" y="871347"/>
            <a:chExt cx="298780" cy="338554"/>
          </a:xfrm>
        </p:grpSpPr>
        <p:sp>
          <p:nvSpPr>
            <p:cNvPr id="70671" name="Ellips 32"/>
            <p:cNvSpPr>
              <a:spLocks noChangeArrowheads="1"/>
            </p:cNvSpPr>
            <p:nvPr/>
          </p:nvSpPr>
          <p:spPr bwMode="auto">
            <a:xfrm>
              <a:off x="7967698" y="935929"/>
              <a:ext cx="236785" cy="229616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v-SE"/>
            </a:p>
          </p:txBody>
        </p:sp>
        <p:sp>
          <p:nvSpPr>
            <p:cNvPr id="70672" name="textruta 33"/>
            <p:cNvSpPr txBox="1">
              <a:spLocks noChangeArrowheads="1"/>
            </p:cNvSpPr>
            <p:nvPr/>
          </p:nvSpPr>
          <p:spPr bwMode="auto">
            <a:xfrm>
              <a:off x="7938998" y="871347"/>
              <a:ext cx="29878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sv-SE" sz="1600" b="1">
                  <a:solidFill>
                    <a:schemeClr val="bg1"/>
                  </a:solidFill>
                </a:rPr>
                <a:t>9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3214688" y="549276"/>
            <a:ext cx="33385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>
                <a:latin typeface="Times New Roman" pitchFamily="18" charset="0"/>
                <a:cs typeface="Times New Roman" pitchFamily="18" charset="0"/>
              </a:rPr>
              <a:t>Objektivet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1679576" y="1847851"/>
            <a:ext cx="8912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2425" indent="-352425">
              <a:buFontTx/>
              <a:buChar char="•"/>
            </a:pPr>
            <a:r>
              <a:rPr lang="sv-SE" sz="2400">
                <a:latin typeface="Times New Roman" pitchFamily="18" charset="0"/>
                <a:cs typeface="Times New Roman" pitchFamily="18" charset="0"/>
              </a:rPr>
              <a:t>Vad är det för funktioner som kan finnas på ett objektiv? Vi fortsätter titta på Nikkor AF-S DX 18-200/3,5-5,6 G IF-ED VR.</a:t>
            </a:r>
          </a:p>
        </p:txBody>
      </p:sp>
      <p:sp>
        <p:nvSpPr>
          <p:cNvPr id="71684" name="textruta 2"/>
          <p:cNvSpPr txBox="1">
            <a:spLocks noChangeArrowheads="1"/>
          </p:cNvSpPr>
          <p:nvPr/>
        </p:nvSpPr>
        <p:spPr bwMode="auto">
          <a:xfrm>
            <a:off x="5873750" y="3200400"/>
            <a:ext cx="4318000" cy="313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14350" indent="-514350">
              <a:buFont typeface="Arial" pitchFamily="34" charset="0"/>
              <a:buAutoNum type="arabicPeriod"/>
            </a:pPr>
            <a:r>
              <a:rPr lang="sv-SE">
                <a:latin typeface="Times New Roman" pitchFamily="18" charset="0"/>
                <a:cs typeface="Times New Roman" pitchFamily="18" charset="0"/>
              </a:rPr>
              <a:t>Filtergänga och fäste för objektivlock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>
                <a:latin typeface="Times New Roman" pitchFamily="18" charset="0"/>
                <a:cs typeface="Times New Roman" pitchFamily="18" charset="0"/>
              </a:rPr>
              <a:t>Monteringsgänga för motljusskydd.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>
                <a:latin typeface="Times New Roman" pitchFamily="18" charset="0"/>
                <a:cs typeface="Times New Roman" pitchFamily="18" charset="0"/>
              </a:rPr>
              <a:t>Zoomring.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>
                <a:latin typeface="Times New Roman" pitchFamily="18" charset="0"/>
                <a:cs typeface="Times New Roman" pitchFamily="18" charset="0"/>
              </a:rPr>
              <a:t>Visning av vald brännvidd.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>
                <a:latin typeface="Times New Roman" pitchFamily="18" charset="0"/>
                <a:cs typeface="Times New Roman" pitchFamily="18" charset="0"/>
              </a:rPr>
              <a:t>Avståndsskala och objektivets benämning enligt föregående bild.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>
                <a:latin typeface="Times New Roman" pitchFamily="18" charset="0"/>
                <a:cs typeface="Times New Roman" pitchFamily="18" charset="0"/>
              </a:rPr>
              <a:t>Fokuseringsring.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>
                <a:latin typeface="Times New Roman" pitchFamily="18" charset="0"/>
                <a:cs typeface="Times New Roman" pitchFamily="18" charset="0"/>
              </a:rPr>
              <a:t>På- och av-knapp för bildstabilisering och autofokus.</a:t>
            </a:r>
          </a:p>
          <a:p>
            <a:pPr marL="514350" indent="-514350">
              <a:buFont typeface="Arial" pitchFamily="34" charset="0"/>
              <a:buAutoNum type="arabicPeriod"/>
            </a:pPr>
            <a:r>
              <a:rPr lang="sv-SE">
                <a:latin typeface="Times New Roman" pitchFamily="18" charset="0"/>
                <a:cs typeface="Times New Roman" pitchFamily="18" charset="0"/>
              </a:rPr>
              <a:t>Objektivfattning och fäste för bakre objektivlock.</a:t>
            </a:r>
          </a:p>
        </p:txBody>
      </p:sp>
      <p:pic>
        <p:nvPicPr>
          <p:cNvPr id="71685" name="Bildobjekt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6" y="3068638"/>
            <a:ext cx="3598863" cy="269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2339202" y="567116"/>
            <a:ext cx="33385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 dirty="0">
                <a:latin typeface="Times New Roman" pitchFamily="18" charset="0"/>
                <a:cs typeface="Times New Roman" pitchFamily="18" charset="0"/>
              </a:rPr>
              <a:t>Objektivet</a:t>
            </a:r>
          </a:p>
        </p:txBody>
      </p:sp>
      <p:pic>
        <p:nvPicPr>
          <p:cNvPr id="72707" name="Bildobjekt 1"/>
          <p:cNvPicPr>
            <a:picLocks noChangeAspect="1"/>
          </p:cNvPicPr>
          <p:nvPr/>
        </p:nvPicPr>
        <p:blipFill>
          <a:blip r:embed="rId3"/>
          <a:srcRect b="10419"/>
          <a:stretch>
            <a:fillRect/>
          </a:stretch>
        </p:blipFill>
        <p:spPr bwMode="auto">
          <a:xfrm>
            <a:off x="4205288" y="2239964"/>
            <a:ext cx="2908300" cy="250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Rektangel 2"/>
          <p:cNvSpPr>
            <a:spLocks noChangeArrowheads="1"/>
          </p:cNvSpPr>
          <p:nvPr/>
        </p:nvSpPr>
        <p:spPr bwMode="auto">
          <a:xfrm>
            <a:off x="4579938" y="5122864"/>
            <a:ext cx="165100" cy="136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2709" name="Rektangel 5"/>
          <p:cNvSpPr>
            <a:spLocks noChangeArrowheads="1"/>
          </p:cNvSpPr>
          <p:nvPr/>
        </p:nvSpPr>
        <p:spPr bwMode="auto">
          <a:xfrm>
            <a:off x="4583113" y="5391150"/>
            <a:ext cx="165100" cy="1349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2710" name="textruta 3"/>
          <p:cNvSpPr txBox="1">
            <a:spLocks noChangeArrowheads="1"/>
          </p:cNvSpPr>
          <p:nvPr/>
        </p:nvSpPr>
        <p:spPr bwMode="auto">
          <a:xfrm>
            <a:off x="4938713" y="4986338"/>
            <a:ext cx="1272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/>
              <a:t>Optiskt glas</a:t>
            </a:r>
          </a:p>
        </p:txBody>
      </p:sp>
      <p:sp>
        <p:nvSpPr>
          <p:cNvPr id="72711" name="textruta 7"/>
          <p:cNvSpPr txBox="1">
            <a:spLocks noChangeArrowheads="1"/>
          </p:cNvSpPr>
          <p:nvPr/>
        </p:nvSpPr>
        <p:spPr bwMode="auto">
          <a:xfrm>
            <a:off x="4948239" y="5254625"/>
            <a:ext cx="872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/>
              <a:t>ED-glas</a:t>
            </a:r>
          </a:p>
        </p:txBody>
      </p:sp>
      <p:sp>
        <p:nvSpPr>
          <p:cNvPr id="72712" name="textruta 1"/>
          <p:cNvSpPr txBox="1">
            <a:spLocks noChangeArrowheads="1"/>
          </p:cNvSpPr>
          <p:nvPr/>
        </p:nvSpPr>
        <p:spPr bwMode="auto">
          <a:xfrm>
            <a:off x="2339202" y="1625185"/>
            <a:ext cx="75135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 dirty="0">
                <a:latin typeface="Times New Roman" pitchFamily="18" charset="0"/>
                <a:cs typeface="Times New Roman" pitchFamily="18" charset="0"/>
              </a:rPr>
              <a:t>Exempel på ett objektivs konstruktion schematiskt.</a:t>
            </a:r>
          </a:p>
        </p:txBody>
      </p:sp>
      <p:cxnSp>
        <p:nvCxnSpPr>
          <p:cNvPr id="72713" name="Rak 2"/>
          <p:cNvCxnSpPr>
            <a:cxnSpLocks noChangeShapeType="1"/>
          </p:cNvCxnSpPr>
          <p:nvPr/>
        </p:nvCxnSpPr>
        <p:spPr bwMode="auto">
          <a:xfrm flipH="1">
            <a:off x="6332538" y="2851151"/>
            <a:ext cx="36512" cy="1158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</p:cxnSp>
      <p:sp>
        <p:nvSpPr>
          <p:cNvPr id="72714" name="Rektangel 5"/>
          <p:cNvSpPr>
            <a:spLocks noChangeArrowheads="1"/>
          </p:cNvSpPr>
          <p:nvPr/>
        </p:nvSpPr>
        <p:spPr bwMode="auto">
          <a:xfrm>
            <a:off x="4583113" y="5654675"/>
            <a:ext cx="165100" cy="1349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sv-SE"/>
          </a:p>
        </p:txBody>
      </p:sp>
      <p:sp>
        <p:nvSpPr>
          <p:cNvPr id="72715" name="textruta 3"/>
          <p:cNvSpPr txBox="1">
            <a:spLocks noChangeArrowheads="1"/>
          </p:cNvSpPr>
          <p:nvPr/>
        </p:nvSpPr>
        <p:spPr bwMode="auto">
          <a:xfrm>
            <a:off x="4938714" y="5538788"/>
            <a:ext cx="16722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/>
              <a:t>Bländarlameller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3214688" y="549276"/>
            <a:ext cx="33385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5400" b="1">
                <a:latin typeface="Times New Roman" pitchFamily="18" charset="0"/>
                <a:cs typeface="Times New Roman" pitchFamily="18" charset="0"/>
              </a:rPr>
              <a:t>Objektivet</a:t>
            </a:r>
          </a:p>
        </p:txBody>
      </p:sp>
      <p:sp>
        <p:nvSpPr>
          <p:cNvPr id="73731" name="textruta 1"/>
          <p:cNvSpPr txBox="1">
            <a:spLocks noChangeArrowheads="1"/>
          </p:cNvSpPr>
          <p:nvPr/>
        </p:nvSpPr>
        <p:spPr bwMode="auto">
          <a:xfrm>
            <a:off x="3225800" y="1700214"/>
            <a:ext cx="574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800">
                <a:latin typeface="Times New Roman" pitchFamily="18" charset="0"/>
                <a:cs typeface="Times New Roman" pitchFamily="18" charset="0"/>
              </a:rPr>
              <a:t>Exempel på ett objektivs konstruktion.</a:t>
            </a:r>
          </a:p>
        </p:txBody>
      </p:sp>
      <p:pic>
        <p:nvPicPr>
          <p:cNvPr id="73732" name="Bildobjekt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22750" y="2455863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1574</Words>
  <Application>Microsoft Office PowerPoint</Application>
  <PresentationFormat>Bredbild</PresentationFormat>
  <Paragraphs>306</Paragraphs>
  <Slides>36</Slides>
  <Notes>23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36</vt:i4>
      </vt:variant>
    </vt:vector>
  </HeadingPairs>
  <TitlesOfParts>
    <vt:vector size="42" baseType="lpstr">
      <vt:lpstr>a</vt:lpstr>
      <vt:lpstr>Arial</vt:lpstr>
      <vt:lpstr>Calibri</vt:lpstr>
      <vt:lpstr>Google Sans</vt:lpstr>
      <vt:lpstr>Times New Roman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Per Leijström</dc:creator>
  <cp:lastModifiedBy>Mikael Wiklund</cp:lastModifiedBy>
  <cp:revision>8</cp:revision>
  <dcterms:created xsi:type="dcterms:W3CDTF">2023-10-12T21:25:23Z</dcterms:created>
  <dcterms:modified xsi:type="dcterms:W3CDTF">2024-11-30T09:46:00Z</dcterms:modified>
</cp:coreProperties>
</file>